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31"/>
  </p:notesMasterIdLst>
  <p:sldIdLst>
    <p:sldId id="283" r:id="rId2"/>
    <p:sldId id="285" r:id="rId3"/>
    <p:sldId id="286" r:id="rId4"/>
    <p:sldId id="287" r:id="rId5"/>
    <p:sldId id="288" r:id="rId6"/>
    <p:sldId id="289" r:id="rId7"/>
    <p:sldId id="29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91" r:id="rId21"/>
    <p:sldId id="276" r:id="rId22"/>
    <p:sldId id="278" r:id="rId23"/>
    <p:sldId id="279" r:id="rId24"/>
    <p:sldId id="280" r:id="rId25"/>
    <p:sldId id="281" r:id="rId26"/>
    <p:sldId id="292" r:id="rId27"/>
    <p:sldId id="293" r:id="rId28"/>
    <p:sldId id="294" r:id="rId29"/>
    <p:sldId id="282" r:id="rId30"/>
  </p:sldIdLst>
  <p:sldSz cx="18288000" cy="12887325"/>
  <p:notesSz cx="12887325" cy="18288000"/>
  <p:embeddedFontLst>
    <p:embeddedFont>
      <p:font typeface="IBM Plex Sans Arabic" panose="020B0503050203000203" pitchFamily="34" charset="-78"/>
      <p:regular r:id="rId32"/>
      <p:bold r:id="rId3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قطع افتراضي" id="{A9CFA99D-297F-464B-9A32-CF5F031DFDAD}">
          <p14:sldIdLst/>
        </p14:section>
        <p14:section name="مقطع افتراضي" id="{B72A5D29-BCBE-4ACC-AB10-A05BCA9B78F7}">
          <p14:sldIdLst>
            <p14:sldId id="283"/>
            <p14:sldId id="285"/>
            <p14:sldId id="286"/>
            <p14:sldId id="287"/>
            <p14:sldId id="288"/>
            <p14:sldId id="289"/>
            <p14:sldId id="290"/>
          </p14:sldIdLst>
        </p14:section>
        <p14:section name="مقطع بدون عنوان" id="{1EB72230-AC81-4481-9EDD-1017A89204F2}">
          <p14:sldIdLst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91"/>
            <p14:sldId id="276"/>
            <p14:sldId id="278"/>
            <p14:sldId id="279"/>
            <p14:sldId id="280"/>
            <p14:sldId id="281"/>
            <p14:sldId id="292"/>
            <p14:sldId id="293"/>
            <p14:sldId id="294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3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-3432" y="-2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256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غلاف العرض التقديمي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خدمات إسناد المتخصصة في ترتيب الديون وهيكلة رأس المال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فاصل قسم: نطاق العمل - خدمات الفحص النافي للجهالة المالي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نظرة عامة على نطاق خدمة الفحص النافي للجهالة المالي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فاصل قسم: فريق العمل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الملفات التعريفية: لطيفة الهديب، أحمد فوزي، هشام فولي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الملفات التعريفية: صهيب مفتي، سارة السعدان، عبدالرحمن الغامدي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فاصل قسم: شركاء النجاح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شركاء النجاح - المجموعة الأولى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شركاء النجاح - المجموعة الثانية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شركاء النجاح - المجموعة الثالثة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نظرة عامة عن إسناد للاستشارات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شركاء النجاح - المجموعة الثالثة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01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عملاء آخرون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المساهمات العقارية ودراسات الجدوى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جاهزية الطرح العام والإدراج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ترخيص شركات التقنية المالية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الامتثال والالتزام التنظيمي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أتعاب خدمة الفحص النافي للجهالة المالي حسب شريحة الإيرادات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أتعاب خدمة تقييم المنشآت - أتعاب ثابتة لكل تكليف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أتعاب خدمة الفحص النافي للجهالة القانوني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شكرًا لكم - التواصل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فاصل قسم: تطلعات إسناد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أبرز مقومات تميز إسناد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رؤية ورسالة إسناد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قيم إسناد الأساسية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كلمة رئيس مجلس الإدارة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فاصل قسم: خدماتنا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نظرة عامة على خدمات إسناد المقسمة إلى استشارات المعاملات والخدمات الاستشارية للشركات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svg"/><Relationship Id="rId3" Type="http://schemas.openxmlformats.org/officeDocument/2006/relationships/image" Target="../media/image3.png"/><Relationship Id="rId7" Type="http://schemas.openxmlformats.org/officeDocument/2006/relationships/image" Target="../media/image49.sv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3.png"/><Relationship Id="rId7" Type="http://schemas.openxmlformats.org/officeDocument/2006/relationships/image" Target="../media/image60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10" Type="http://schemas.openxmlformats.org/officeDocument/2006/relationships/image" Target="../media/image63.svg"/><Relationship Id="rId4" Type="http://schemas.openxmlformats.org/officeDocument/2006/relationships/image" Target="../media/image57.png"/><Relationship Id="rId9" Type="http://schemas.openxmlformats.org/officeDocument/2006/relationships/image" Target="../media/image6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svg"/><Relationship Id="rId5" Type="http://schemas.openxmlformats.org/officeDocument/2006/relationships/image" Target="../media/image82.sv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svg"/><Relationship Id="rId5" Type="http://schemas.openxmlformats.org/officeDocument/2006/relationships/image" Target="../media/image84.sv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svg"/><Relationship Id="rId5" Type="http://schemas.openxmlformats.org/officeDocument/2006/relationships/image" Target="../media/image86.sv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sv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svg"/><Relationship Id="rId5" Type="http://schemas.openxmlformats.org/officeDocument/2006/relationships/image" Target="../media/image90.sv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3.png"/><Relationship Id="rId21" Type="http://schemas.openxmlformats.org/officeDocument/2006/relationships/image" Target="../media/image43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5" Type="http://schemas.openxmlformats.org/officeDocument/2006/relationships/image" Target="../media/image37.svg"/><Relationship Id="rId23" Type="http://schemas.openxmlformats.org/officeDocument/2006/relationships/image" Target="../media/image45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26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/>
          <p:cNvSpPr/>
          <p:nvPr/>
        </p:nvSpPr>
        <p:spPr>
          <a:xfrm>
            <a:off x="10229850" y="4953000"/>
            <a:ext cx="6915150" cy="9600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إسناد</a:t>
            </a:r>
            <a:r>
              <a:rPr kumimoji="0" lang="ar-SA" sz="66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 المالية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 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3"/>
          <p:cNvSpPr/>
          <p:nvPr/>
        </p:nvSpPr>
        <p:spPr>
          <a:xfrm>
            <a:off x="16287750" y="6141690"/>
            <a:ext cx="857250" cy="5715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8" name="Text 4"/>
          <p:cNvSpPr/>
          <p:nvPr/>
        </p:nvSpPr>
        <p:spPr>
          <a:xfrm>
            <a:off x="10669905" y="6522690"/>
            <a:ext cx="6475095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2C3F30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الشريك وراء التحركات الاستراتيجية لرأس المال في المملكة العربية السعودية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5"/>
          <p:cNvSpPr/>
          <p:nvPr/>
        </p:nvSpPr>
        <p:spPr>
          <a:xfrm>
            <a:off x="11258550" y="9429750"/>
            <a:ext cx="5886450" cy="81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marR="0" lvl="0" indent="0" algn="r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B564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شركة رائدة في مجال الاستشارات المالية والخدمات المصرفية الاستثمارية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1258550" y="10302180"/>
            <a:ext cx="5886450" cy="4266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B564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مرخصة من هيئة السوق المالية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1258550" y="10690771"/>
            <a:ext cx="5886450" cy="4266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B564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رقم ترخيص هيئة السوق المالية: 20-19206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/>
          <p:cNvSpPr/>
          <p:nvPr/>
        </p:nvSpPr>
        <p:spPr>
          <a:xfrm>
            <a:off x="238125" y="11287125"/>
            <a:ext cx="356235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F4F3EF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الملف التعريفي للشركة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23135" y="11696700"/>
            <a:ext cx="3562350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CDA043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2026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8799B98-E557-4064-3166-2D6C84D070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96570" y="491169"/>
            <a:ext cx="1439609" cy="19920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631A3C02-7967-290E-90B2-EE82788DEF4E}"/>
              </a:ext>
            </a:extLst>
          </p:cNvPr>
          <p:cNvSpPr/>
          <p:nvPr/>
        </p:nvSpPr>
        <p:spPr>
          <a:xfrm>
            <a:off x="4239394" y="7399904"/>
            <a:ext cx="4914900" cy="3488191"/>
          </a:xfrm>
          <a:prstGeom prst="roundRect">
            <a:avLst/>
          </a:prstGeom>
          <a:solidFill>
            <a:srgbClr val="F4F3E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4AFCE24D-4D39-40F6-D88D-2B7258647961}"/>
              </a:ext>
            </a:extLst>
          </p:cNvPr>
          <p:cNvSpPr/>
          <p:nvPr/>
        </p:nvSpPr>
        <p:spPr>
          <a:xfrm>
            <a:off x="10034847" y="7247504"/>
            <a:ext cx="4914900" cy="3488191"/>
          </a:xfrm>
          <a:prstGeom prst="roundRect">
            <a:avLst/>
          </a:prstGeom>
          <a:solidFill>
            <a:srgbClr val="F4F3E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5658F1D-2D46-9CE4-C118-A729BA3C3F7B}"/>
              </a:ext>
            </a:extLst>
          </p:cNvPr>
          <p:cNvSpPr/>
          <p:nvPr/>
        </p:nvSpPr>
        <p:spPr>
          <a:xfrm>
            <a:off x="4239394" y="3051118"/>
            <a:ext cx="4914900" cy="3488191"/>
          </a:xfrm>
          <a:prstGeom prst="roundRect">
            <a:avLst/>
          </a:prstGeom>
          <a:solidFill>
            <a:srgbClr val="F4F3E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B1AE02E-F85A-CFBF-765A-EDF9310A2BA4}"/>
              </a:ext>
            </a:extLst>
          </p:cNvPr>
          <p:cNvSpPr/>
          <p:nvPr/>
        </p:nvSpPr>
        <p:spPr>
          <a:xfrm>
            <a:off x="9993086" y="2955471"/>
            <a:ext cx="4914900" cy="3488191"/>
          </a:xfrm>
          <a:prstGeom prst="roundRect">
            <a:avLst/>
          </a:prstGeom>
          <a:solidFill>
            <a:srgbClr val="F4F3E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" name="Text 0"/>
          <p:cNvSpPr/>
          <p:nvPr/>
        </p:nvSpPr>
        <p:spPr>
          <a:xfrm>
            <a:off x="10409808" y="1154460"/>
            <a:ext cx="6248846" cy="586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ترتيب الديون وهيكلة رأس المال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16839629" y="1066800"/>
            <a:ext cx="723900" cy="723900"/>
          </a:xfrm>
          <a:prstGeom prst="ellipse">
            <a:avLst/>
          </a:prstGeom>
          <a:solidFill>
            <a:srgbClr val="EFEEEA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20604" y="1247775"/>
            <a:ext cx="361950" cy="36195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287750" y="2152650"/>
            <a:ext cx="857250" cy="47625"/>
          </a:xfrm>
          <a:prstGeom prst="rect">
            <a:avLst/>
          </a:prstGeom>
          <a:solidFill>
            <a:srgbClr val="CDA043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27871" y="3248025"/>
            <a:ext cx="609600" cy="6096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358126" y="4067175"/>
            <a:ext cx="414909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الاستعداد الائتماني</a:t>
            </a:r>
            <a:endParaRPr lang="en-US" sz="2500" dirty="0"/>
          </a:p>
        </p:txBody>
      </p:sp>
      <p:sp>
        <p:nvSpPr>
          <p:cNvPr id="8" name="Text 4"/>
          <p:cNvSpPr/>
          <p:nvPr/>
        </p:nvSpPr>
        <p:spPr>
          <a:xfrm>
            <a:off x="10490143" y="4572000"/>
            <a:ext cx="3885057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22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إعادة هيكلة الملفات المالية لتعظيم فرص الموافقة البنكية.</a:t>
            </a:r>
            <a:endParaRPr lang="en-US" sz="22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63824" y="3280682"/>
            <a:ext cx="609600" cy="6096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594079" y="4099832"/>
            <a:ext cx="414909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500" b="1" dirty="0" err="1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هيكلة</a:t>
            </a:r>
            <a:r>
              <a:rPr lang="en-US" sz="25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 </a:t>
            </a:r>
            <a:r>
              <a:rPr lang="en-US" sz="2500" b="1" dirty="0" err="1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التمويل</a:t>
            </a:r>
            <a:endParaRPr lang="en-US" sz="2500" dirty="0"/>
          </a:p>
        </p:txBody>
      </p:sp>
      <p:sp>
        <p:nvSpPr>
          <p:cNvPr id="11" name="Text 6"/>
          <p:cNvSpPr/>
          <p:nvPr/>
        </p:nvSpPr>
        <p:spPr>
          <a:xfrm>
            <a:off x="4498535" y="4651141"/>
            <a:ext cx="4404481" cy="16116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22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تصميم هياكل </a:t>
            </a:r>
            <a:r>
              <a:rPr lang="en-US" sz="2200" dirty="0" err="1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تمويل</a:t>
            </a:r>
            <a:r>
              <a:rPr lang="en-US" sz="22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 </a:t>
            </a:r>
            <a:r>
              <a:rPr lang="en-US" sz="2200" dirty="0" err="1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مخصصة</a:t>
            </a:r>
            <a:r>
              <a:rPr lang="ar-SA" sz="22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 رأس</a:t>
            </a:r>
            <a:r>
              <a:rPr lang="en-US" sz="22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 </a:t>
            </a:r>
            <a:r>
              <a:rPr lang="en-US" sz="2200" dirty="0" err="1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مال</a:t>
            </a:r>
            <a:r>
              <a:rPr lang="en-US" sz="22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 عامل، توسع، أو </a:t>
            </a:r>
            <a:r>
              <a:rPr lang="en-US" sz="2200" dirty="0" err="1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تسهيلات</a:t>
            </a:r>
            <a:r>
              <a:rPr lang="en-US" sz="22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 </a:t>
            </a:r>
            <a:r>
              <a:rPr lang="en-US" sz="2200" dirty="0" err="1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ائتمانية</a:t>
            </a:r>
            <a:r>
              <a:rPr lang="en-US" sz="22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).</a:t>
            </a:r>
            <a:endParaRPr lang="en-US" sz="22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187497" y="7667625"/>
            <a:ext cx="609600" cy="6096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417752" y="8486775"/>
            <a:ext cx="414909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التفاوض المصرفي</a:t>
            </a:r>
            <a:endParaRPr lang="en-US" sz="2500" dirty="0"/>
          </a:p>
        </p:txBody>
      </p:sp>
      <p:sp>
        <p:nvSpPr>
          <p:cNvPr id="14" name="Text 8"/>
          <p:cNvSpPr/>
          <p:nvPr/>
        </p:nvSpPr>
        <p:spPr>
          <a:xfrm>
            <a:off x="10549769" y="8991600"/>
            <a:ext cx="3885057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22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الاستفادة من العلاقات المصرفية لتأمين معدلات ربح أقل وآجال مرنة.</a:t>
            </a:r>
            <a:endParaRPr lang="en-US" sz="22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63824" y="7645854"/>
            <a:ext cx="609600" cy="60960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4594079" y="8465004"/>
            <a:ext cx="414909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الامتثال للشريعة الإسلامية</a:t>
            </a:r>
            <a:endParaRPr lang="en-US" sz="2500" dirty="0"/>
          </a:p>
        </p:txBody>
      </p:sp>
      <p:sp>
        <p:nvSpPr>
          <p:cNvPr id="17" name="Text 10"/>
          <p:cNvSpPr/>
          <p:nvPr/>
        </p:nvSpPr>
        <p:spPr>
          <a:xfrm>
            <a:off x="4726096" y="8969829"/>
            <a:ext cx="3885057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22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ضمان توافق جميع هياكل التمويل المقترحة مع أحكام الشريعة الإسلامية.</a:t>
            </a:r>
            <a:endParaRPr lang="en-US" sz="2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/>
          <p:cNvSpPr/>
          <p:nvPr/>
        </p:nvSpPr>
        <p:spPr>
          <a:xfrm>
            <a:off x="8553450" y="4762500"/>
            <a:ext cx="859155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3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نطاق العمل</a:t>
            </a:r>
            <a:endParaRPr lang="en-US" sz="3000" dirty="0"/>
          </a:p>
        </p:txBody>
      </p:sp>
      <p:sp>
        <p:nvSpPr>
          <p:cNvPr id="7" name="Text 3"/>
          <p:cNvSpPr/>
          <p:nvPr/>
        </p:nvSpPr>
        <p:spPr>
          <a:xfrm>
            <a:off x="8553450" y="5314950"/>
            <a:ext cx="8591550" cy="8609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5400" b="1" dirty="0">
                <a:solidFill>
                  <a:srgbClr val="CDA04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الفحص النافي للجهالة المالي</a:t>
            </a:r>
            <a:endParaRPr lang="en-US" sz="5400" dirty="0"/>
          </a:p>
        </p:txBody>
      </p:sp>
      <p:sp>
        <p:nvSpPr>
          <p:cNvPr id="8" name="Shape 4"/>
          <p:cNvSpPr/>
          <p:nvPr/>
        </p:nvSpPr>
        <p:spPr>
          <a:xfrm>
            <a:off x="16287750" y="6404521"/>
            <a:ext cx="857250" cy="57150"/>
          </a:xfrm>
          <a:prstGeom prst="rect">
            <a:avLst/>
          </a:prstGeom>
          <a:solidFill>
            <a:srgbClr val="CDA043"/>
          </a:solidFill>
          <a:ln/>
        </p:spPr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C3A656CB-CC00-7BCC-410A-7391E9D715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04393" y="482347"/>
            <a:ext cx="1144846" cy="158419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685800" y="762000"/>
            <a:ext cx="180213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95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نطاق العمل —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-685800" y="1152525"/>
            <a:ext cx="18021300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3300" b="1" dirty="0">
                <a:solidFill>
                  <a:srgbClr val="CDA04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خدمات الفحص النافي للجهالة المالي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952500" y="2105025"/>
            <a:ext cx="16383000" cy="851446"/>
          </a:xfrm>
          <a:prstGeom prst="roundRect">
            <a:avLst>
              <a:gd name="adj" fmla="val 11187"/>
            </a:avLst>
          </a:prstGeom>
          <a:solidFill>
            <a:srgbClr val="24371F"/>
          </a:solidFill>
          <a:ln/>
        </p:spPr>
      </p:sp>
      <p:sp>
        <p:nvSpPr>
          <p:cNvPr id="5" name="Text 3"/>
          <p:cNvSpPr/>
          <p:nvPr/>
        </p:nvSpPr>
        <p:spPr>
          <a:xfrm>
            <a:off x="804291" y="2352675"/>
            <a:ext cx="16207359" cy="3942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 rtl="1">
              <a:lnSpc>
                <a:spcPct val="170000"/>
              </a:lnSpc>
              <a:buNone/>
            </a:pPr>
            <a:r>
              <a:rPr lang="en-US" sz="1650" dirty="0">
                <a:solidFill>
                  <a:srgbClr val="EDEBE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تجري إسناد للاستشارات فحصًا نافيًا للجهالة المالي شاملاً لكل شركة مستهدفة، ويغطي النطاق المجالات الرئيسية التالية: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13382625" y="3223170"/>
            <a:ext cx="3952875" cy="4152603"/>
          </a:xfrm>
          <a:prstGeom prst="roundRect">
            <a:avLst>
              <a:gd name="adj" fmla="val 3914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227368" y="3442246"/>
            <a:ext cx="3908107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r" rtl="1">
              <a:buNone/>
            </a:pPr>
            <a:r>
              <a:rPr lang="en-US" sz="2200" b="1" dirty="0">
                <a:solidFill>
                  <a:srgbClr val="CDA04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.1 </a:t>
            </a:r>
            <a:r>
              <a:rPr lang="en-US" sz="22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مراجعة القوائم المالية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16887825" y="3842296"/>
            <a:ext cx="247650" cy="1905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9" name="Text 7"/>
          <p:cNvSpPr/>
          <p:nvPr/>
        </p:nvSpPr>
        <p:spPr>
          <a:xfrm>
            <a:off x="13475970" y="3975646"/>
            <a:ext cx="3564255" cy="30634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تحليل القوائم المالية المدققة (3-5 سنوات)</a:t>
            </a:r>
            <a:endParaRPr lang="en-US" dirty="0"/>
          </a:p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مراجعة قائمة الدخل والمركز المالي والتدفقات النقدية</a:t>
            </a:r>
            <a:endParaRPr lang="en-US" dirty="0"/>
          </a:p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تقييم اتجاهات الأداء المالي</a:t>
            </a:r>
            <a:endParaRPr lang="en-US" dirty="0"/>
          </a:p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تحديد المخالفات الجوهرية أو المؤشرات التحذيرية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9239250" y="3223171"/>
            <a:ext cx="3952875" cy="4175374"/>
          </a:xfrm>
          <a:prstGeom prst="roundRect">
            <a:avLst>
              <a:gd name="adj" fmla="val 3914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083993" y="3442246"/>
            <a:ext cx="3908107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r" rtl="1">
              <a:buNone/>
            </a:pPr>
            <a:r>
              <a:rPr lang="en-US" sz="2200" b="1" dirty="0">
                <a:solidFill>
                  <a:srgbClr val="CDA04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.2 </a:t>
            </a:r>
            <a:r>
              <a:rPr lang="en-US" sz="22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تحليل مراكز التكلفة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2744450" y="3842296"/>
            <a:ext cx="247650" cy="1905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13" name="Text 11"/>
          <p:cNvSpPr/>
          <p:nvPr/>
        </p:nvSpPr>
        <p:spPr>
          <a:xfrm>
            <a:off x="9332595" y="3975646"/>
            <a:ext cx="3564255" cy="10132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مراجعة هيكل مراكز التكلفة وتوزيعها</a:t>
            </a:r>
            <a:endParaRPr lang="en-US" dirty="0"/>
          </a:p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تقييم كفاءة التكاليف التشغيلية</a:t>
            </a:r>
            <a:endParaRPr lang="en-US" dirty="0"/>
          </a:p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تصنيف التكاليف الثابتة والمتغيرة</a:t>
            </a:r>
            <a:endParaRPr lang="en-US" dirty="0"/>
          </a:p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ربحية كل مركز تكلفة وقسم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5095875" y="3223171"/>
            <a:ext cx="3952875" cy="4152602"/>
          </a:xfrm>
          <a:prstGeom prst="roundRect">
            <a:avLst>
              <a:gd name="adj" fmla="val 3914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40618" y="3442246"/>
            <a:ext cx="3908107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r" rtl="1">
              <a:buNone/>
            </a:pPr>
            <a:r>
              <a:rPr lang="en-US" sz="2200" b="1" dirty="0">
                <a:solidFill>
                  <a:srgbClr val="CDA04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.3 </a:t>
            </a:r>
            <a:r>
              <a:rPr lang="en-US" sz="22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مراجعة مراكز الإيرادات</a:t>
            </a:r>
            <a:endParaRPr lang="en-US" sz="2200" dirty="0"/>
          </a:p>
        </p:txBody>
      </p:sp>
      <p:sp>
        <p:nvSpPr>
          <p:cNvPr id="16" name="Shape 14"/>
          <p:cNvSpPr/>
          <p:nvPr/>
        </p:nvSpPr>
        <p:spPr>
          <a:xfrm>
            <a:off x="8601075" y="3842296"/>
            <a:ext cx="247650" cy="1905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17" name="Text 15"/>
          <p:cNvSpPr/>
          <p:nvPr/>
        </p:nvSpPr>
        <p:spPr>
          <a:xfrm>
            <a:off x="5189220" y="3975646"/>
            <a:ext cx="3564255" cy="10132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تحديد مصادر الإيرادات والتحقق منها</a:t>
            </a:r>
            <a:endParaRPr lang="en-US" dirty="0"/>
          </a:p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تحليل تركز العملاء والعقود</a:t>
            </a:r>
            <a:endParaRPr lang="en-US" dirty="0"/>
          </a:p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التحقق من سياسات الاعتراف بالإيرادات</a:t>
            </a:r>
            <a:endParaRPr lang="en-US" dirty="0"/>
          </a:p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تقييم الإيرادات المتكررة وغير المتكررة</a:t>
            </a: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952500" y="3223171"/>
            <a:ext cx="3952875" cy="4152602"/>
          </a:xfrm>
          <a:prstGeom prst="roundRect">
            <a:avLst>
              <a:gd name="adj" fmla="val 3914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97243" y="3442246"/>
            <a:ext cx="3908107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r" rtl="1">
              <a:buNone/>
            </a:pPr>
            <a:r>
              <a:rPr lang="en-US" sz="2200" b="1" dirty="0">
                <a:solidFill>
                  <a:srgbClr val="CDA04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.4</a:t>
            </a:r>
            <a:r>
              <a:rPr lang="en-US" sz="22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السياسات المحاسبية</a:t>
            </a:r>
            <a:endParaRPr lang="en-US" sz="2200" dirty="0"/>
          </a:p>
        </p:txBody>
      </p:sp>
      <p:sp>
        <p:nvSpPr>
          <p:cNvPr id="20" name="Shape 18"/>
          <p:cNvSpPr/>
          <p:nvPr/>
        </p:nvSpPr>
        <p:spPr>
          <a:xfrm>
            <a:off x="4457700" y="3842296"/>
            <a:ext cx="247650" cy="1905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21" name="Text 19"/>
          <p:cNvSpPr/>
          <p:nvPr/>
        </p:nvSpPr>
        <p:spPr>
          <a:xfrm>
            <a:off x="1045845" y="3975646"/>
            <a:ext cx="3564255" cy="10132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مراجعة المعايير المحاسبية المطبقة (IFRS / GAAP)</a:t>
            </a:r>
            <a:endParaRPr lang="en-US" dirty="0"/>
          </a:p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سياسات الإهلاك والاستهلاك والرسملة</a:t>
            </a:r>
            <a:endParaRPr lang="en-US" dirty="0"/>
          </a:p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المخصصات والمستحقات والالتزامات المحتملة</a:t>
            </a:r>
            <a:endParaRPr lang="en-US" dirty="0"/>
          </a:p>
          <a:p>
            <a:pPr marL="106680" indent="-106680" algn="r" rtl="1">
              <a:lnSpc>
                <a:spcPct val="160000"/>
              </a:lnSpc>
              <a:buSzPct val="100000"/>
              <a:buChar char="•"/>
              <a:tabLst>
                <a:tab pos="106680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التغييرات في السياسات المحاسبية وأثرها</a:t>
            </a: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886888" y="8512970"/>
            <a:ext cx="16383000" cy="952500"/>
          </a:xfrm>
          <a:prstGeom prst="roundRect">
            <a:avLst>
              <a:gd name="adj" fmla="val 8000"/>
            </a:avLst>
          </a:prstGeom>
          <a:solidFill>
            <a:srgbClr val="EFEEEA"/>
          </a:solidFill>
          <a:ln/>
        </p:spPr>
      </p:sp>
      <p:sp>
        <p:nvSpPr>
          <p:cNvPr id="23" name="Text 21"/>
          <p:cNvSpPr/>
          <p:nvPr/>
        </p:nvSpPr>
        <p:spPr>
          <a:xfrm>
            <a:off x="15537699" y="8832057"/>
            <a:ext cx="790277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CDA04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التسليم: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2334390" y="8705925"/>
            <a:ext cx="13060434" cy="2905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تقرير شامل للفحص النافي للجهالة المالي لكل شركة مستهدفة، يتضمن النتائج والمؤشرات التحذيرية وملخصًا تنفيذيًا لدعم اتخاذ القرار.</a:t>
            </a:r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16412638" y="8722520"/>
            <a:ext cx="533400" cy="533400"/>
          </a:xfrm>
          <a:prstGeom prst="ellipse">
            <a:avLst/>
          </a:prstGeom>
          <a:solidFill>
            <a:srgbClr val="24371F"/>
          </a:solidFill>
          <a:ln/>
        </p:spPr>
      </p:sp>
      <p:pic>
        <p:nvPicPr>
          <p:cNvPr id="26" name="Image 0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55513" y="8865395"/>
            <a:ext cx="247650" cy="247650"/>
          </a:xfrm>
          <a:prstGeom prst="rect">
            <a:avLst/>
          </a:prstGeom>
        </p:spPr>
      </p:pic>
      <p:sp>
        <p:nvSpPr>
          <p:cNvPr id="27" name="Shape 24"/>
          <p:cNvSpPr/>
          <p:nvPr/>
        </p:nvSpPr>
        <p:spPr>
          <a:xfrm>
            <a:off x="9220200" y="9586913"/>
            <a:ext cx="8115300" cy="64770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16830079" y="9767888"/>
            <a:ext cx="285750" cy="285750"/>
          </a:xfrm>
          <a:prstGeom prst="ellipse">
            <a:avLst/>
          </a:prstGeom>
          <a:solidFill>
            <a:srgbClr val="24371F"/>
          </a:solidFill>
          <a:ln/>
        </p:spPr>
      </p:sp>
      <p:pic>
        <p:nvPicPr>
          <p:cNvPr id="29" name="Image 1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901517" y="9839325"/>
            <a:ext cx="142875" cy="142875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13468022" y="9772650"/>
            <a:ext cx="3228707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425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تقييم رأس المال العامل والتدفقات النقدية</a:t>
            </a:r>
            <a:endParaRPr lang="en-US" sz="1425" dirty="0"/>
          </a:p>
        </p:txBody>
      </p:sp>
      <p:sp>
        <p:nvSpPr>
          <p:cNvPr id="31" name="Shape 27"/>
          <p:cNvSpPr/>
          <p:nvPr/>
        </p:nvSpPr>
        <p:spPr>
          <a:xfrm>
            <a:off x="952500" y="9586913"/>
            <a:ext cx="8115300" cy="64770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32" name="Shape 28"/>
          <p:cNvSpPr/>
          <p:nvPr/>
        </p:nvSpPr>
        <p:spPr>
          <a:xfrm>
            <a:off x="8529637" y="9767888"/>
            <a:ext cx="285750" cy="285750"/>
          </a:xfrm>
          <a:prstGeom prst="ellipse">
            <a:avLst/>
          </a:prstGeom>
          <a:solidFill>
            <a:srgbClr val="24371F"/>
          </a:solidFill>
          <a:ln/>
        </p:spPr>
      </p:sp>
      <p:pic>
        <p:nvPicPr>
          <p:cNvPr id="33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01075" y="9839325"/>
            <a:ext cx="142875" cy="142875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4269462" y="9772650"/>
            <a:ext cx="412682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425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مراجعة هيكل الديون والالتزامات والمطلوبات المحتملة</a:t>
            </a:r>
            <a:endParaRPr lang="en-US" sz="1425" dirty="0"/>
          </a:p>
        </p:txBody>
      </p:sp>
      <p:sp>
        <p:nvSpPr>
          <p:cNvPr id="35" name="Shape 30"/>
          <p:cNvSpPr/>
          <p:nvPr/>
        </p:nvSpPr>
        <p:spPr>
          <a:xfrm>
            <a:off x="9220200" y="10387013"/>
            <a:ext cx="8115300" cy="64770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36" name="Shape 31"/>
          <p:cNvSpPr/>
          <p:nvPr/>
        </p:nvSpPr>
        <p:spPr>
          <a:xfrm>
            <a:off x="16744950" y="10567988"/>
            <a:ext cx="285750" cy="285750"/>
          </a:xfrm>
          <a:prstGeom prst="ellipse">
            <a:avLst/>
          </a:prstGeom>
          <a:solidFill>
            <a:srgbClr val="24371F"/>
          </a:solidFill>
          <a:ln/>
        </p:spPr>
      </p:sp>
      <p:pic>
        <p:nvPicPr>
          <p:cNvPr id="37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816387" y="10639425"/>
            <a:ext cx="142875" cy="142875"/>
          </a:xfrm>
          <a:prstGeom prst="rect">
            <a:avLst/>
          </a:prstGeom>
        </p:spPr>
      </p:pic>
      <p:sp>
        <p:nvSpPr>
          <p:cNvPr id="38" name="Text 32"/>
          <p:cNvSpPr/>
          <p:nvPr/>
        </p:nvSpPr>
        <p:spPr>
          <a:xfrm>
            <a:off x="13476535" y="10572750"/>
            <a:ext cx="313506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425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تحديد المعاملات مع الأطراف ذات العلاقة</a:t>
            </a:r>
            <a:endParaRPr lang="en-US" sz="1425" dirty="0"/>
          </a:p>
        </p:txBody>
      </p:sp>
      <p:sp>
        <p:nvSpPr>
          <p:cNvPr id="39" name="Shape 33"/>
          <p:cNvSpPr/>
          <p:nvPr/>
        </p:nvSpPr>
        <p:spPr>
          <a:xfrm>
            <a:off x="952500" y="10387013"/>
            <a:ext cx="8115300" cy="64770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40" name="Shape 34"/>
          <p:cNvSpPr/>
          <p:nvPr/>
        </p:nvSpPr>
        <p:spPr>
          <a:xfrm>
            <a:off x="8529637" y="10567988"/>
            <a:ext cx="285750" cy="285750"/>
          </a:xfrm>
          <a:prstGeom prst="ellipse">
            <a:avLst/>
          </a:prstGeom>
          <a:solidFill>
            <a:srgbClr val="24371F"/>
          </a:solidFill>
          <a:ln/>
        </p:spPr>
      </p:sp>
      <p:pic>
        <p:nvPicPr>
          <p:cNvPr id="41" name="Image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01075" y="10639425"/>
            <a:ext cx="142875" cy="142875"/>
          </a:xfrm>
          <a:prstGeom prst="rect">
            <a:avLst/>
          </a:prstGeom>
        </p:spPr>
      </p:pic>
      <p:sp>
        <p:nvSpPr>
          <p:cNvPr id="42" name="Text 35"/>
          <p:cNvSpPr/>
          <p:nvPr/>
        </p:nvSpPr>
        <p:spPr>
          <a:xfrm>
            <a:off x="4841631" y="10572750"/>
            <a:ext cx="355465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425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تحليل الأرباح المعدّلة (EBITDA) وجودة الأرباح</a:t>
            </a:r>
            <a:endParaRPr lang="en-US" sz="14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/>
          <p:cNvSpPr/>
          <p:nvPr/>
        </p:nvSpPr>
        <p:spPr>
          <a:xfrm>
            <a:off x="8553450" y="5334000"/>
            <a:ext cx="8591550" cy="929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5850" b="1" dirty="0">
                <a:solidFill>
                  <a:srgbClr val="FFFFFF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فريق العمل</a:t>
            </a:r>
            <a:endParaRPr lang="en-US" sz="5850" dirty="0"/>
          </a:p>
        </p:txBody>
      </p:sp>
      <p:sp>
        <p:nvSpPr>
          <p:cNvPr id="7" name="Shape 3"/>
          <p:cNvSpPr/>
          <p:nvPr/>
        </p:nvSpPr>
        <p:spPr>
          <a:xfrm>
            <a:off x="16287750" y="6492180"/>
            <a:ext cx="857250" cy="57150"/>
          </a:xfrm>
          <a:prstGeom prst="rect">
            <a:avLst/>
          </a:prstGeom>
          <a:solidFill>
            <a:srgbClr val="CDA043"/>
          </a:solidFill>
          <a:ln/>
        </p:spPr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407AAD08-3C5F-1556-BB15-D1CFFAEC3B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04393" y="482347"/>
            <a:ext cx="1144846" cy="158419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259300" y="88582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" name="Text 1"/>
          <p:cNvSpPr/>
          <p:nvPr/>
        </p:nvSpPr>
        <p:spPr>
          <a:xfrm>
            <a:off x="14824025" y="762000"/>
            <a:ext cx="2511162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فريق العمل</a:t>
            </a:r>
            <a:endParaRPr lang="en-US" sz="3900" dirty="0"/>
          </a:p>
        </p:txBody>
      </p:sp>
      <p:sp>
        <p:nvSpPr>
          <p:cNvPr id="6" name="Text 3"/>
          <p:cNvSpPr/>
          <p:nvPr/>
        </p:nvSpPr>
        <p:spPr>
          <a:xfrm>
            <a:off x="11894820" y="5641249"/>
            <a:ext cx="569976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لطيفة الهديب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11894820" y="6079399"/>
            <a:ext cx="569976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CDA04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العضو المنتدب والشريك المؤسس</a:t>
            </a:r>
            <a:endParaRPr lang="en-US" sz="1575" dirty="0"/>
          </a:p>
        </p:txBody>
      </p:sp>
      <p:sp>
        <p:nvSpPr>
          <p:cNvPr id="8" name="Shape 5"/>
          <p:cNvSpPr/>
          <p:nvPr/>
        </p:nvSpPr>
        <p:spPr>
          <a:xfrm>
            <a:off x="12153900" y="6584904"/>
            <a:ext cx="5181600" cy="9525"/>
          </a:xfrm>
          <a:prstGeom prst="rect">
            <a:avLst/>
          </a:prstGeom>
          <a:solidFill>
            <a:srgbClr val="D8D6CF"/>
          </a:solidFill>
          <a:ln/>
        </p:spPr>
      </p:sp>
      <p:sp>
        <p:nvSpPr>
          <p:cNvPr id="9" name="Text 6"/>
          <p:cNvSpPr/>
          <p:nvPr/>
        </p:nvSpPr>
        <p:spPr>
          <a:xfrm>
            <a:off x="12762411" y="6753225"/>
            <a:ext cx="3950153" cy="537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أكثر من 18 عامًا من الخبرة في الاستشارات الإدارية.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عملت في بنوك استثمارية محلية ودولية، مع التركيز على الاستراتيجية المؤسسية وإدارة المخاطر والامتثال.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حاصلة على ماجستير المالية من جامعة دبلن سيتي.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بكالوريوس علوم من جامعة الملك سعود.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6294120" y="5680029"/>
            <a:ext cx="569976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أحمد فوزي</a:t>
            </a:r>
            <a:endParaRPr lang="en-US" sz="2100" dirty="0"/>
          </a:p>
        </p:txBody>
      </p:sp>
      <p:sp>
        <p:nvSpPr>
          <p:cNvPr id="13" name="Text 9"/>
          <p:cNvSpPr/>
          <p:nvPr/>
        </p:nvSpPr>
        <p:spPr>
          <a:xfrm>
            <a:off x="6294120" y="6118179"/>
            <a:ext cx="569976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CDA04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نائب الرئيس - رئيس الخدمات المصرفية الاستثمارية</a:t>
            </a:r>
            <a:endParaRPr lang="en-US" sz="1575" dirty="0"/>
          </a:p>
        </p:txBody>
      </p:sp>
      <p:sp>
        <p:nvSpPr>
          <p:cNvPr id="14" name="Shape 10"/>
          <p:cNvSpPr/>
          <p:nvPr/>
        </p:nvSpPr>
        <p:spPr>
          <a:xfrm>
            <a:off x="6553200" y="6594429"/>
            <a:ext cx="5181600" cy="9525"/>
          </a:xfrm>
          <a:prstGeom prst="rect">
            <a:avLst/>
          </a:prstGeom>
          <a:solidFill>
            <a:srgbClr val="D8D6CF"/>
          </a:solidFill>
          <a:ln/>
        </p:spPr>
      </p:sp>
      <p:sp>
        <p:nvSpPr>
          <p:cNvPr id="15" name="Text 11"/>
          <p:cNvSpPr/>
          <p:nvPr/>
        </p:nvSpPr>
        <p:spPr>
          <a:xfrm>
            <a:off x="7098846" y="6775404"/>
            <a:ext cx="4090307" cy="537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أكثر من 17 عامًا من الخبرة في القطاع المالي.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عمل على طروحات أولية، وطروحات خاصة، وإصدار الصكوك، وشهادات المساهمات العقارية.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قدّم استشارات مالية في دراسات الجدوى وتقييم الشركات في قطاعات متعددة.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بكالوريوس تجارة وإدارة أعمال - محاسبة، حاصل على CME1 وCME2 وشهادة متقدمة في الامتثال ومكافحة غسل الأموال.</a:t>
            </a:r>
            <a:endParaRPr lang="en-US" dirty="0"/>
          </a:p>
        </p:txBody>
      </p:sp>
      <p:sp>
        <p:nvSpPr>
          <p:cNvPr id="18" name="Text 13"/>
          <p:cNvSpPr/>
          <p:nvPr/>
        </p:nvSpPr>
        <p:spPr>
          <a:xfrm>
            <a:off x="693420" y="5689554"/>
            <a:ext cx="569976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هشام فولي</a:t>
            </a:r>
            <a:endParaRPr lang="en-US" sz="2100" dirty="0"/>
          </a:p>
        </p:txBody>
      </p:sp>
      <p:sp>
        <p:nvSpPr>
          <p:cNvPr id="19" name="Text 14"/>
          <p:cNvSpPr/>
          <p:nvPr/>
        </p:nvSpPr>
        <p:spPr>
          <a:xfrm>
            <a:off x="693420" y="6127704"/>
            <a:ext cx="569976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CDA04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محلل مالي أول</a:t>
            </a:r>
            <a:endParaRPr lang="en-US" sz="1575" dirty="0"/>
          </a:p>
        </p:txBody>
      </p:sp>
      <p:sp>
        <p:nvSpPr>
          <p:cNvPr id="20" name="Shape 15"/>
          <p:cNvSpPr/>
          <p:nvPr/>
        </p:nvSpPr>
        <p:spPr>
          <a:xfrm>
            <a:off x="952500" y="6603954"/>
            <a:ext cx="5181600" cy="9525"/>
          </a:xfrm>
          <a:prstGeom prst="rect">
            <a:avLst/>
          </a:prstGeom>
          <a:solidFill>
            <a:srgbClr val="D8D6CF"/>
          </a:solidFill>
          <a:ln/>
        </p:spPr>
      </p:sp>
      <p:sp>
        <p:nvSpPr>
          <p:cNvPr id="21" name="Text 16"/>
          <p:cNvSpPr/>
          <p:nvPr/>
        </p:nvSpPr>
        <p:spPr>
          <a:xfrm>
            <a:off x="1450794" y="6784929"/>
            <a:ext cx="4185013" cy="59958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محلل مالي وباحث اقتصادي متمرس، حاصل على بكالوريوس التجارة وإدارة الأعمال من جامعة حلوان (2020).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عمل في قطاعات مالية متعددة في المملكة العربية السعودية ومصر.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متخصص في التحليل الاقتصادي والاستشارات المالية وإدارة المشاريع.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حاصل على شهادة CME-1، وخبرة في الاندماج والاستحواذ والتقارير المالية.</a:t>
            </a:r>
            <a:endParaRPr lang="en-US" dirty="0"/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FF756830-F0BD-2C49-F25D-6E46654D3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1775" y="2163671"/>
            <a:ext cx="3231424" cy="323142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56690B9D-D941-8B65-753C-FFC75F13AA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3612" y="2147614"/>
            <a:ext cx="3360965" cy="3360965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FEE9080E-7E27-587D-45E5-DF9DAA023C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7580" y="2216058"/>
            <a:ext cx="3351440" cy="33514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259300" y="88582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" name="Text 1"/>
          <p:cNvSpPr/>
          <p:nvPr/>
        </p:nvSpPr>
        <p:spPr>
          <a:xfrm>
            <a:off x="14824025" y="762000"/>
            <a:ext cx="2511162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فريق العمل</a:t>
            </a:r>
            <a:endParaRPr lang="en-US" sz="3900" dirty="0"/>
          </a:p>
        </p:txBody>
      </p:sp>
      <p:sp>
        <p:nvSpPr>
          <p:cNvPr id="6" name="Text 3"/>
          <p:cNvSpPr/>
          <p:nvPr/>
        </p:nvSpPr>
        <p:spPr>
          <a:xfrm>
            <a:off x="11894820" y="6045708"/>
            <a:ext cx="569976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صهيب مفتي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11894820" y="6483858"/>
            <a:ext cx="569976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CDA04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أخصائي امتثال</a:t>
            </a:r>
            <a:endParaRPr lang="en-US" sz="1575" dirty="0"/>
          </a:p>
        </p:txBody>
      </p:sp>
      <p:sp>
        <p:nvSpPr>
          <p:cNvPr id="8" name="Shape 5"/>
          <p:cNvSpPr/>
          <p:nvPr/>
        </p:nvSpPr>
        <p:spPr>
          <a:xfrm>
            <a:off x="12153900" y="6960108"/>
            <a:ext cx="5181600" cy="9525"/>
          </a:xfrm>
          <a:prstGeom prst="rect">
            <a:avLst/>
          </a:prstGeom>
          <a:solidFill>
            <a:srgbClr val="D8D6CF"/>
          </a:solidFill>
          <a:ln/>
        </p:spPr>
      </p:sp>
      <p:sp>
        <p:nvSpPr>
          <p:cNvPr id="9" name="Text 6"/>
          <p:cNvSpPr/>
          <p:nvPr/>
        </p:nvSpPr>
        <p:spPr>
          <a:xfrm>
            <a:off x="12824341" y="7141083"/>
            <a:ext cx="4254246" cy="60628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أخصائي امتثال يتمتع بخبرة في الحوكمة المؤسسية والمعاملات وأسواق رأس المال.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حاصل على شهادة معايير الاعتماد السعودية للممارسين القانونيين (SASL)، وشهادة CME1، وماجستير القانون الخاص من جامعة الملك سعود.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ملتزم بتمكين المؤسسات من مواكبة التغيير بمرونة وثقة.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6294120" y="6045708"/>
            <a:ext cx="569976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سارة السعدان</a:t>
            </a:r>
            <a:endParaRPr lang="en-US" sz="2100" dirty="0"/>
          </a:p>
        </p:txBody>
      </p:sp>
      <p:sp>
        <p:nvSpPr>
          <p:cNvPr id="13" name="Text 9"/>
          <p:cNvSpPr/>
          <p:nvPr/>
        </p:nvSpPr>
        <p:spPr>
          <a:xfrm>
            <a:off x="6294120" y="6483858"/>
            <a:ext cx="569976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CDA04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أخصائية قانونية وحوكمة مؤسسية</a:t>
            </a:r>
            <a:endParaRPr lang="en-US" sz="1575" dirty="0"/>
          </a:p>
        </p:txBody>
      </p:sp>
      <p:sp>
        <p:nvSpPr>
          <p:cNvPr id="14" name="Shape 10"/>
          <p:cNvSpPr/>
          <p:nvPr/>
        </p:nvSpPr>
        <p:spPr>
          <a:xfrm>
            <a:off x="6553200" y="6960108"/>
            <a:ext cx="5181600" cy="9525"/>
          </a:xfrm>
          <a:prstGeom prst="rect">
            <a:avLst/>
          </a:prstGeom>
          <a:solidFill>
            <a:srgbClr val="D8D6CF"/>
          </a:solidFill>
          <a:ln/>
        </p:spPr>
      </p:sp>
      <p:sp>
        <p:nvSpPr>
          <p:cNvPr id="15" name="Text 11"/>
          <p:cNvSpPr/>
          <p:nvPr/>
        </p:nvSpPr>
        <p:spPr>
          <a:xfrm>
            <a:off x="7143178" y="7159371"/>
            <a:ext cx="4254246" cy="60533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حاصلة على بكالوريوس القانون من جامعة الإمام محمد بن سعود الإسلامية ودبلوم عالٍ في الحوكمة من جامعة الملك سعود.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شغوفة بتعزيز الامتثال والهياكل المؤسسية.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تجمع بين المعرفة القانونية وخبرة الحوكمة لدعم النمو المستدام وتعزيز النزاهة المؤسسية.</a:t>
            </a:r>
            <a:endParaRPr lang="en-US" dirty="0"/>
          </a:p>
        </p:txBody>
      </p:sp>
      <p:sp>
        <p:nvSpPr>
          <p:cNvPr id="18" name="Text 13"/>
          <p:cNvSpPr/>
          <p:nvPr/>
        </p:nvSpPr>
        <p:spPr>
          <a:xfrm>
            <a:off x="693420" y="6045708"/>
            <a:ext cx="569976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عبدالرحمن الغامدي</a:t>
            </a:r>
            <a:endParaRPr lang="en-US" sz="2100" dirty="0"/>
          </a:p>
        </p:txBody>
      </p:sp>
      <p:sp>
        <p:nvSpPr>
          <p:cNvPr id="19" name="Text 14"/>
          <p:cNvSpPr/>
          <p:nvPr/>
        </p:nvSpPr>
        <p:spPr>
          <a:xfrm>
            <a:off x="693420" y="6483858"/>
            <a:ext cx="569976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CDA043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محلل مالي أول</a:t>
            </a:r>
            <a:endParaRPr lang="en-US" sz="1575" dirty="0"/>
          </a:p>
        </p:txBody>
      </p:sp>
      <p:sp>
        <p:nvSpPr>
          <p:cNvPr id="20" name="Shape 15"/>
          <p:cNvSpPr/>
          <p:nvPr/>
        </p:nvSpPr>
        <p:spPr>
          <a:xfrm>
            <a:off x="952500" y="6960108"/>
            <a:ext cx="5181600" cy="9525"/>
          </a:xfrm>
          <a:prstGeom prst="rect">
            <a:avLst/>
          </a:prstGeom>
          <a:solidFill>
            <a:srgbClr val="D8D6CF"/>
          </a:solidFill>
          <a:ln/>
        </p:spPr>
      </p:sp>
      <p:sp>
        <p:nvSpPr>
          <p:cNvPr id="21" name="Text 16"/>
          <p:cNvSpPr/>
          <p:nvPr/>
        </p:nvSpPr>
        <p:spPr>
          <a:xfrm>
            <a:off x="1493901" y="7149845"/>
            <a:ext cx="4098798" cy="60628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بكالوريوس في التمويل والاستثمار من جامعة الإمام محمد بن سعود الإسلامية.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يعمل في إدارة الخدمات المصرفية الاستثمارية، وحاصل على شهادتي CME-1 وCME-5.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شارك في عمليات جمع رأس المال عبر التمويل الجماعي والطروحات الخاصة، وساهم في هيكلة وإصدار صكوك التمويل الجماعي والطرح الخاص.</a:t>
            </a:r>
            <a:endParaRPr lang="en-US" dirty="0"/>
          </a:p>
          <a:p>
            <a:pPr marL="120015" indent="-120015" algn="r" rtl="1">
              <a:lnSpc>
                <a:spcPct val="170000"/>
              </a:lnSpc>
              <a:buSzPct val="100000"/>
              <a:buChar char="•"/>
              <a:tabLst>
                <a:tab pos="120015" algn="l"/>
              </a:tabLst>
            </a:pPr>
            <a:r>
              <a:rPr lang="en-US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يمتلك خبرة في التقييم المالي والاستشارات وإعداد ملفات الإدراج في السوق الموازية (نمو).</a:t>
            </a:r>
            <a:endParaRPr lang="en-US" dirty="0"/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8264D0AD-8D61-1FA8-8D6F-D7B783DB4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1775" y="2163671"/>
            <a:ext cx="3231424" cy="323142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0DFA8D78-9247-F408-B201-0CFFDA752B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7950" y="2136021"/>
            <a:ext cx="3259074" cy="3259074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39697D57-51FE-3D5C-EF1B-84AB7C1E71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4169" y="2108263"/>
            <a:ext cx="3379661" cy="3379661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F1B5BED0-C38A-ED94-4567-79B3793C77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2318" y="2108263"/>
            <a:ext cx="3521964" cy="352196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/>
          <p:cNvSpPr/>
          <p:nvPr/>
        </p:nvSpPr>
        <p:spPr>
          <a:xfrm>
            <a:off x="8553450" y="5334000"/>
            <a:ext cx="8591550" cy="929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5850" b="1" dirty="0">
                <a:solidFill>
                  <a:srgbClr val="FFFFFF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شركاء النجاح</a:t>
            </a:r>
            <a:endParaRPr lang="en-US" sz="5850" dirty="0"/>
          </a:p>
        </p:txBody>
      </p:sp>
      <p:sp>
        <p:nvSpPr>
          <p:cNvPr id="7" name="Shape 3"/>
          <p:cNvSpPr/>
          <p:nvPr/>
        </p:nvSpPr>
        <p:spPr>
          <a:xfrm>
            <a:off x="16287750" y="6492180"/>
            <a:ext cx="857250" cy="57150"/>
          </a:xfrm>
          <a:prstGeom prst="rect">
            <a:avLst/>
          </a:prstGeom>
          <a:solidFill>
            <a:srgbClr val="CDA043"/>
          </a:solidFill>
          <a:ln/>
        </p:spPr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1AA74D0A-F36B-3C26-43F5-E80FA5BCE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04393" y="482347"/>
            <a:ext cx="1144846" cy="158419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068800" y="98107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" name="Text 1"/>
          <p:cNvSpPr/>
          <p:nvPr/>
        </p:nvSpPr>
        <p:spPr>
          <a:xfrm>
            <a:off x="14520565" y="857250"/>
            <a:ext cx="2635419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شركاء النجاح</a:t>
            </a:r>
            <a:endParaRPr lang="en-US" sz="39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7DA9A483-A0D2-CC16-5309-F937249CB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81075"/>
            <a:ext cx="18288000" cy="1288732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068800" y="98107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" name="Text 1"/>
          <p:cNvSpPr/>
          <p:nvPr/>
        </p:nvSpPr>
        <p:spPr>
          <a:xfrm>
            <a:off x="14520565" y="857250"/>
            <a:ext cx="2635419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شركاء النجاح</a:t>
            </a:r>
            <a:endParaRPr lang="en-US" sz="3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2171700"/>
            <a:ext cx="16002000" cy="83343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068800" y="98107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" name="Text 1"/>
          <p:cNvSpPr/>
          <p:nvPr/>
        </p:nvSpPr>
        <p:spPr>
          <a:xfrm>
            <a:off x="14520565" y="857250"/>
            <a:ext cx="2635419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شركاء النجاح</a:t>
            </a:r>
            <a:endParaRPr lang="en-US" sz="39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B65E9F94-FA93-C086-7D2D-F02B65171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28873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صورة 27">
            <a:extLst>
              <a:ext uri="{FF2B5EF4-FFF2-40B4-BE49-F238E27FC236}">
                <a16:creationId xmlns:a16="http://schemas.microsoft.com/office/drawing/2014/main" id="{E013C0B2-96D4-E567-F400-3D823F5E1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12456" y="-32657"/>
            <a:ext cx="22960461" cy="1291525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7068800" y="107632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4" name="Text 1"/>
          <p:cNvSpPr/>
          <p:nvPr/>
        </p:nvSpPr>
        <p:spPr>
          <a:xfrm>
            <a:off x="15333315" y="952500"/>
            <a:ext cx="1741393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من نحن</a:t>
            </a:r>
            <a:endParaRPr kumimoji="0" lang="en-US" sz="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49390" y="2571750"/>
            <a:ext cx="10595610" cy="9894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إسناد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 </a:t>
            </a:r>
            <a:r>
              <a:rPr kumimoji="0" lang="ar-SA" sz="250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المالية 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هي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 شركة استشارية مرخصة وخاضعة لتنظيم هيئة السوق المالية في المملكة العربية السعودية، لممارسة أنشطة الترتيب وتقديم الاستشارات المالية.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6549390" y="3732609"/>
            <a:ext cx="10595610" cy="9894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بدأت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إسناد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  أعمالها منذ عام 2020، وتم توسيع نطاق ترخيص نشاط الترتيب في يونيو 2024، بما يعكس النمو المستمر في نطاق خدماتها المالية المنظمة.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4392275" y="7334250"/>
            <a:ext cx="2752725" cy="2133600"/>
          </a:xfrm>
          <a:prstGeom prst="roundRect">
            <a:avLst>
              <a:gd name="adj" fmla="val 4464"/>
            </a:avLst>
          </a:prstGeom>
          <a:solidFill>
            <a:srgbClr val="EFEEE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01825" y="7600950"/>
            <a:ext cx="533400" cy="5334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368463" y="8286750"/>
            <a:ext cx="2566988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ترخيص هيئة السوق المالية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16592550" y="8715375"/>
            <a:ext cx="342900" cy="28575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11" name="Text 7"/>
          <p:cNvSpPr/>
          <p:nvPr/>
        </p:nvSpPr>
        <p:spPr>
          <a:xfrm>
            <a:off x="14368463" y="8858250"/>
            <a:ext cx="2566988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20-19206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11391900" y="7334250"/>
            <a:ext cx="2752725" cy="2133600"/>
          </a:xfrm>
          <a:prstGeom prst="roundRect">
            <a:avLst>
              <a:gd name="adj" fmla="val 4464"/>
            </a:avLst>
          </a:prstGeom>
          <a:solidFill>
            <a:srgbClr val="EFEEE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01450" y="7600950"/>
            <a:ext cx="533400" cy="5334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368088" y="8286750"/>
            <a:ext cx="2566988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تاريخ التأسيس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13592175" y="8715375"/>
            <a:ext cx="342900" cy="28575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16" name="Text 11"/>
          <p:cNvSpPr/>
          <p:nvPr/>
        </p:nvSpPr>
        <p:spPr>
          <a:xfrm>
            <a:off x="11368088" y="8858250"/>
            <a:ext cx="2566988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2020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8391525" y="7334250"/>
            <a:ext cx="2752725" cy="2133600"/>
          </a:xfrm>
          <a:prstGeom prst="roundRect">
            <a:avLst>
              <a:gd name="adj" fmla="val 4464"/>
            </a:avLst>
          </a:prstGeom>
          <a:solidFill>
            <a:srgbClr val="EFEEEA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1075" y="7600950"/>
            <a:ext cx="533400" cy="53340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367712" y="8286750"/>
            <a:ext cx="2566988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السجل التجاري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10591800" y="8715375"/>
            <a:ext cx="342900" cy="28575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21" name="Text 15"/>
          <p:cNvSpPr/>
          <p:nvPr/>
        </p:nvSpPr>
        <p:spPr>
          <a:xfrm>
            <a:off x="8367712" y="8858250"/>
            <a:ext cx="2566988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1010575421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16"/>
          <p:cNvSpPr/>
          <p:nvPr/>
        </p:nvSpPr>
        <p:spPr>
          <a:xfrm>
            <a:off x="5391150" y="7334250"/>
            <a:ext cx="2752725" cy="2133600"/>
          </a:xfrm>
          <a:prstGeom prst="roundRect">
            <a:avLst>
              <a:gd name="adj" fmla="val 4464"/>
            </a:avLst>
          </a:prstGeom>
          <a:solidFill>
            <a:srgbClr val="EFEEEA"/>
          </a:solidFill>
          <a:ln/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0700" y="7600950"/>
            <a:ext cx="533400" cy="53340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367338" y="8286750"/>
            <a:ext cx="2566988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الرقم الموحد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8"/>
          <p:cNvSpPr/>
          <p:nvPr/>
        </p:nvSpPr>
        <p:spPr>
          <a:xfrm>
            <a:off x="7591425" y="8715375"/>
            <a:ext cx="342900" cy="28575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26" name="Text 19"/>
          <p:cNvSpPr/>
          <p:nvPr/>
        </p:nvSpPr>
        <p:spPr>
          <a:xfrm>
            <a:off x="5367338" y="8858250"/>
            <a:ext cx="2566988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7008921160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068800" y="98107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" name="Text 1"/>
          <p:cNvSpPr/>
          <p:nvPr/>
        </p:nvSpPr>
        <p:spPr>
          <a:xfrm>
            <a:off x="14520565" y="857250"/>
            <a:ext cx="2635419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شركاء النجاح</a:t>
            </a:r>
            <a:endParaRPr lang="en-US" sz="39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91E26BE-BCDD-B83C-D21C-36146ED17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28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90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068800" y="98107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" name="Text 1"/>
          <p:cNvSpPr/>
          <p:nvPr/>
        </p:nvSpPr>
        <p:spPr>
          <a:xfrm>
            <a:off x="14439900" y="857250"/>
            <a:ext cx="27241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عملاء آخرون</a:t>
            </a:r>
            <a:endParaRPr lang="en-US" sz="39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83C200E8-950E-257D-D808-E1C032554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47472"/>
            <a:ext cx="18288000" cy="128873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242897" y="98107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" name="Text 1"/>
          <p:cNvSpPr/>
          <p:nvPr/>
        </p:nvSpPr>
        <p:spPr>
          <a:xfrm>
            <a:off x="13128543" y="857250"/>
            <a:ext cx="4358149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المساهمات العقارية</a:t>
            </a:r>
            <a:endParaRPr lang="en-US" sz="3900" dirty="0"/>
          </a:p>
        </p:txBody>
      </p:sp>
      <p:sp>
        <p:nvSpPr>
          <p:cNvPr id="5" name="Shape 2"/>
          <p:cNvSpPr/>
          <p:nvPr/>
        </p:nvSpPr>
        <p:spPr>
          <a:xfrm>
            <a:off x="16746563" y="599122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6" name="Text 3"/>
          <p:cNvSpPr/>
          <p:nvPr/>
        </p:nvSpPr>
        <p:spPr>
          <a:xfrm>
            <a:off x="13800064" y="5867400"/>
            <a:ext cx="3073509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دراسة الجدوى</a:t>
            </a:r>
            <a:endParaRPr lang="en-US" sz="3900" dirty="0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355B894B-77EF-7618-85CB-DD764382F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2832" y="0"/>
            <a:ext cx="18288000" cy="1288732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EE2A3A3D-7E48-33D0-D372-3A5369F3A9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4048" y="981075"/>
            <a:ext cx="18288000" cy="1288732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068800" y="98107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" name="Text 1"/>
          <p:cNvSpPr/>
          <p:nvPr/>
        </p:nvSpPr>
        <p:spPr>
          <a:xfrm>
            <a:off x="11584930" y="857250"/>
            <a:ext cx="586461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جاهزية الطرح العام والإدراج</a:t>
            </a:r>
            <a:endParaRPr lang="en-US" sz="39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FDFF7FBF-59E6-FE62-6A42-4493618D1A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288732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259300" y="762000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" name="Text 1"/>
          <p:cNvSpPr/>
          <p:nvPr/>
        </p:nvSpPr>
        <p:spPr>
          <a:xfrm>
            <a:off x="11934974" y="666750"/>
            <a:ext cx="5689119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ترخيص شركات التقنية المالية</a:t>
            </a:r>
            <a:endParaRPr lang="en-US" sz="36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73107FE9-A282-A9AF-4495-A69FFBEE2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288732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164050" y="88582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" name="Text 1"/>
          <p:cNvSpPr/>
          <p:nvPr/>
        </p:nvSpPr>
        <p:spPr>
          <a:xfrm>
            <a:off x="12067431" y="762000"/>
            <a:ext cx="5438641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الامتثال والالتزام التنظيمي</a:t>
            </a:r>
            <a:endParaRPr lang="en-US" sz="39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21C453AE-E9EE-63E4-37CD-C58E67AE96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288732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695325" y="776287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950" b="1" i="0" u="none" strike="noStrike" kern="1200" cap="none" spc="0" normalizeH="0" baseline="0" noProof="0" dirty="0" err="1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جدول</a:t>
            </a: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الأتعاب المهنية —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-685800" y="1076325"/>
            <a:ext cx="1802130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CDA04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الفحص النافي للجهالة المالي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952500" y="1876425"/>
            <a:ext cx="16383000" cy="851446"/>
          </a:xfrm>
          <a:prstGeom prst="roundRect">
            <a:avLst>
              <a:gd name="adj" fmla="val 11187"/>
            </a:avLst>
          </a:prstGeom>
          <a:solidFill>
            <a:srgbClr val="24371F"/>
          </a:solidFill>
          <a:ln/>
        </p:spPr>
      </p:sp>
      <p:sp>
        <p:nvSpPr>
          <p:cNvPr id="5" name="Text 3"/>
          <p:cNvSpPr/>
          <p:nvPr/>
        </p:nvSpPr>
        <p:spPr>
          <a:xfrm>
            <a:off x="804291" y="1943100"/>
            <a:ext cx="16207359" cy="3942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EDEBE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تُحتسب الأتعاب لكل شركة مستهدفة على حدة، وتُحدد وفقًا لإيراداتها السنوية، حيث يتم تسعير كل تكليف بشكل مستقل.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952500" y="3070771"/>
            <a:ext cx="16383000" cy="3705225"/>
          </a:xfrm>
          <a:prstGeom prst="roundRect">
            <a:avLst>
              <a:gd name="adj" fmla="val 2571"/>
            </a:avLst>
          </a:prstGeom>
          <a:ln w="9525">
            <a:solidFill>
              <a:srgbClr val="E4E2D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62025" y="3080296"/>
            <a:ext cx="16363950" cy="714375"/>
          </a:xfrm>
          <a:prstGeom prst="rect">
            <a:avLst/>
          </a:prstGeom>
          <a:solidFill>
            <a:srgbClr val="24371F"/>
          </a:solidFill>
          <a:ln/>
        </p:spPr>
      </p:sp>
      <p:sp>
        <p:nvSpPr>
          <p:cNvPr id="8" name="Text 6"/>
          <p:cNvSpPr/>
          <p:nvPr/>
        </p:nvSpPr>
        <p:spPr>
          <a:xfrm>
            <a:off x="7239616" y="3308896"/>
            <a:ext cx="980060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2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شريحة الإيرادات (الإيرادات السنوية للشركة المستهدفة)</a:t>
            </a:r>
            <a:endParaRPr kumimoji="0" lang="en-US" sz="17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246441" y="3080296"/>
            <a:ext cx="9525" cy="714375"/>
          </a:xfrm>
          <a:prstGeom prst="rect">
            <a:avLst/>
          </a:prstGeom>
          <a:solidFill>
            <a:srgbClr val="FFFFFF">
              <a:alpha val="15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1058957" y="3308896"/>
            <a:ext cx="590173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25" b="1" i="0" u="none" strike="noStrike" kern="1200" cap="none" spc="0" normalizeH="0" baseline="0" noProof="0" dirty="0">
                <a:ln>
                  <a:noFill/>
                </a:ln>
                <a:solidFill>
                  <a:srgbClr val="CDA04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الأتعاب (ريال سعودي) — غير شامل ضريبة القيمة المضافة</a:t>
            </a:r>
            <a:endParaRPr kumimoji="0" lang="en-US" sz="17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962025" y="3794671"/>
            <a:ext cx="16363950" cy="74295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Shape 10"/>
          <p:cNvSpPr/>
          <p:nvPr/>
        </p:nvSpPr>
        <p:spPr>
          <a:xfrm>
            <a:off x="7255966" y="3794671"/>
            <a:ext cx="10070009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13" name="Text 11"/>
          <p:cNvSpPr/>
          <p:nvPr/>
        </p:nvSpPr>
        <p:spPr>
          <a:xfrm>
            <a:off x="7239616" y="4013746"/>
            <a:ext cx="9800609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من 0 إلى 2,500,000 دولار أمريكي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962025" y="3794671"/>
            <a:ext cx="6293941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15" name="Shape 13"/>
          <p:cNvSpPr/>
          <p:nvPr/>
        </p:nvSpPr>
        <p:spPr>
          <a:xfrm>
            <a:off x="7246441" y="3794671"/>
            <a:ext cx="9525" cy="742950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16" name="Text 14"/>
          <p:cNvSpPr/>
          <p:nvPr/>
        </p:nvSpPr>
        <p:spPr>
          <a:xfrm>
            <a:off x="1058957" y="4013746"/>
            <a:ext cx="590173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80,000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962025" y="4537621"/>
            <a:ext cx="16363950" cy="742950"/>
          </a:xfrm>
          <a:prstGeom prst="rect">
            <a:avLst/>
          </a:prstGeom>
          <a:solidFill>
            <a:srgbClr val="F8F7F4"/>
          </a:solidFill>
          <a:ln/>
        </p:spPr>
      </p:sp>
      <p:sp>
        <p:nvSpPr>
          <p:cNvPr id="18" name="Shape 16"/>
          <p:cNvSpPr/>
          <p:nvPr/>
        </p:nvSpPr>
        <p:spPr>
          <a:xfrm>
            <a:off x="7255966" y="4537621"/>
            <a:ext cx="10070009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19" name="Text 17"/>
          <p:cNvSpPr/>
          <p:nvPr/>
        </p:nvSpPr>
        <p:spPr>
          <a:xfrm>
            <a:off x="7239616" y="4756696"/>
            <a:ext cx="9800609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من 2,500,001 إلى 5,000,000 دولار أمريكي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62025" y="4537621"/>
            <a:ext cx="6293941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1" name="Shape 19"/>
          <p:cNvSpPr/>
          <p:nvPr/>
        </p:nvSpPr>
        <p:spPr>
          <a:xfrm>
            <a:off x="7246441" y="4537621"/>
            <a:ext cx="9525" cy="742950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2" name="Text 20"/>
          <p:cNvSpPr/>
          <p:nvPr/>
        </p:nvSpPr>
        <p:spPr>
          <a:xfrm>
            <a:off x="1058957" y="4756696"/>
            <a:ext cx="590173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90,000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962025" y="5280571"/>
            <a:ext cx="16363950" cy="74295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4" name="Shape 22"/>
          <p:cNvSpPr/>
          <p:nvPr/>
        </p:nvSpPr>
        <p:spPr>
          <a:xfrm>
            <a:off x="7255966" y="5280571"/>
            <a:ext cx="10070009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5" name="Text 23"/>
          <p:cNvSpPr/>
          <p:nvPr/>
        </p:nvSpPr>
        <p:spPr>
          <a:xfrm>
            <a:off x="7239616" y="5499646"/>
            <a:ext cx="9800609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من 5,000,001 إلى 10,000,000 دولار أمريكي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962025" y="5280571"/>
            <a:ext cx="6293941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7" name="Shape 25"/>
          <p:cNvSpPr/>
          <p:nvPr/>
        </p:nvSpPr>
        <p:spPr>
          <a:xfrm>
            <a:off x="7246441" y="5280571"/>
            <a:ext cx="9525" cy="742950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8" name="Text 26"/>
          <p:cNvSpPr/>
          <p:nvPr/>
        </p:nvSpPr>
        <p:spPr>
          <a:xfrm>
            <a:off x="1058957" y="5499646"/>
            <a:ext cx="590173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100,000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962025" y="6023521"/>
            <a:ext cx="16363950" cy="742950"/>
          </a:xfrm>
          <a:prstGeom prst="rect">
            <a:avLst/>
          </a:prstGeom>
          <a:solidFill>
            <a:srgbClr val="F8F7F4"/>
          </a:solidFill>
          <a:ln/>
        </p:spPr>
      </p:sp>
      <p:sp>
        <p:nvSpPr>
          <p:cNvPr id="30" name="Shape 28"/>
          <p:cNvSpPr/>
          <p:nvPr/>
        </p:nvSpPr>
        <p:spPr>
          <a:xfrm>
            <a:off x="7255966" y="6023521"/>
            <a:ext cx="10070009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31" name="Text 29"/>
          <p:cNvSpPr/>
          <p:nvPr/>
        </p:nvSpPr>
        <p:spPr>
          <a:xfrm>
            <a:off x="7239616" y="6242596"/>
            <a:ext cx="9800609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أكثر من 10,000,000 دولار أمريكي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962025" y="6023521"/>
            <a:ext cx="6293941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33" name="Shape 31"/>
          <p:cNvSpPr/>
          <p:nvPr/>
        </p:nvSpPr>
        <p:spPr>
          <a:xfrm>
            <a:off x="7246441" y="6023521"/>
            <a:ext cx="9525" cy="742950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34" name="Text 32"/>
          <p:cNvSpPr/>
          <p:nvPr/>
        </p:nvSpPr>
        <p:spPr>
          <a:xfrm>
            <a:off x="1058957" y="6242596"/>
            <a:ext cx="590173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120,000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16323022" y="7118896"/>
            <a:ext cx="101247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CDA04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شروط الدفع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952500" y="7585621"/>
            <a:ext cx="16383000" cy="64770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1644000" y="7804696"/>
            <a:ext cx="4679022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تُستحق نسبة 50% من أتعاب التكليف عند بدء تقديم الخدمات لكل مشروع.</a:t>
            </a:r>
            <a:endParaRPr kumimoji="0" lang="en-US" sz="14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16797337" y="7766596"/>
            <a:ext cx="285750" cy="285750"/>
          </a:xfrm>
          <a:prstGeom prst="ellipse">
            <a:avLst/>
          </a:prstGeom>
          <a:solidFill>
            <a:srgbClr val="24371F"/>
          </a:solidFill>
          <a:ln/>
        </p:spPr>
      </p:sp>
      <p:pic>
        <p:nvPicPr>
          <p:cNvPr id="39" name="Image 0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868775" y="7838033"/>
            <a:ext cx="142875" cy="142875"/>
          </a:xfrm>
          <a:prstGeom prst="rect">
            <a:avLst/>
          </a:prstGeom>
        </p:spPr>
      </p:pic>
      <p:sp>
        <p:nvSpPr>
          <p:cNvPr id="40" name="Shape 37"/>
          <p:cNvSpPr/>
          <p:nvPr/>
        </p:nvSpPr>
        <p:spPr>
          <a:xfrm>
            <a:off x="952500" y="8366671"/>
            <a:ext cx="16383000" cy="64770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11061516" y="8585746"/>
            <a:ext cx="5261506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وتُستحق نسبة 50% المتبقية عند تسليم التقرير النهائي للفحص النافي للجهالة المالي.</a:t>
            </a:r>
            <a:endParaRPr kumimoji="0" lang="en-US" sz="14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Shape 39"/>
          <p:cNvSpPr/>
          <p:nvPr/>
        </p:nvSpPr>
        <p:spPr>
          <a:xfrm>
            <a:off x="16797337" y="8547646"/>
            <a:ext cx="285750" cy="285750"/>
          </a:xfrm>
          <a:prstGeom prst="ellipse">
            <a:avLst/>
          </a:prstGeom>
          <a:solidFill>
            <a:srgbClr val="24371F"/>
          </a:solidFill>
          <a:ln/>
        </p:spPr>
      </p:sp>
      <p:pic>
        <p:nvPicPr>
          <p:cNvPr id="4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868775" y="8619083"/>
            <a:ext cx="142875" cy="14287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685800" y="76200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950" b="1" i="0" u="none" strike="noStrike" kern="1200" cap="none" spc="0" normalizeH="0" baseline="0" noProof="0" dirty="0" err="1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جدول</a:t>
            </a: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الأتعاب المهنية —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-685800" y="1076325"/>
            <a:ext cx="1802130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CDA04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تقييم المنشآت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952500" y="1876425"/>
            <a:ext cx="16383000" cy="851446"/>
          </a:xfrm>
          <a:prstGeom prst="roundRect">
            <a:avLst>
              <a:gd name="adj" fmla="val 11187"/>
            </a:avLst>
          </a:prstGeom>
          <a:solidFill>
            <a:srgbClr val="24371F"/>
          </a:solidFill>
          <a:ln/>
        </p:spPr>
      </p:sp>
      <p:sp>
        <p:nvSpPr>
          <p:cNvPr id="5" name="Text 3"/>
          <p:cNvSpPr/>
          <p:nvPr/>
        </p:nvSpPr>
        <p:spPr>
          <a:xfrm>
            <a:off x="804291" y="2124075"/>
            <a:ext cx="16207359" cy="3942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EDEBE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أتعاب مهنية ثابتة ومحددة تغطي كامل نطاق تكليف تقييم المنشأة، بصرف النظر عن حجم الشركة أو إيراداتها.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952500" y="3070771"/>
            <a:ext cx="16383000" cy="3733800"/>
          </a:xfrm>
          <a:prstGeom prst="roundRect">
            <a:avLst>
              <a:gd name="adj" fmla="val 2551"/>
            </a:avLst>
          </a:prstGeom>
          <a:ln w="9525">
            <a:solidFill>
              <a:srgbClr val="E4E2D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62025" y="3080296"/>
            <a:ext cx="16363950" cy="714375"/>
          </a:xfrm>
          <a:prstGeom prst="rect">
            <a:avLst/>
          </a:prstGeom>
          <a:solidFill>
            <a:srgbClr val="24371F"/>
          </a:solidFill>
          <a:ln/>
        </p:spPr>
      </p:sp>
      <p:sp>
        <p:nvSpPr>
          <p:cNvPr id="8" name="Text 6"/>
          <p:cNvSpPr/>
          <p:nvPr/>
        </p:nvSpPr>
        <p:spPr>
          <a:xfrm>
            <a:off x="7239616" y="3308896"/>
            <a:ext cx="980060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2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نطاق التكليف</a:t>
            </a:r>
            <a:endParaRPr kumimoji="0" lang="en-US" sz="17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246441" y="3080296"/>
            <a:ext cx="9525" cy="714375"/>
          </a:xfrm>
          <a:prstGeom prst="rect">
            <a:avLst/>
          </a:prstGeom>
          <a:solidFill>
            <a:srgbClr val="FFFFFF">
              <a:alpha val="15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1058957" y="3308896"/>
            <a:ext cx="590173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25" b="1" i="0" u="none" strike="noStrike" kern="1200" cap="none" spc="0" normalizeH="0" baseline="0" noProof="0" dirty="0">
                <a:ln>
                  <a:noFill/>
                </a:ln>
                <a:solidFill>
                  <a:srgbClr val="CDA04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الأتعاب (ريال سعودي) — غير شامل ضريبة القيمة المضافة</a:t>
            </a:r>
            <a:endParaRPr kumimoji="0" lang="en-US" sz="17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962025" y="3794671"/>
            <a:ext cx="16363950" cy="74295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Shape 10"/>
          <p:cNvSpPr/>
          <p:nvPr/>
        </p:nvSpPr>
        <p:spPr>
          <a:xfrm>
            <a:off x="7255966" y="3794671"/>
            <a:ext cx="10070009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13" name="Text 11"/>
          <p:cNvSpPr/>
          <p:nvPr/>
        </p:nvSpPr>
        <p:spPr>
          <a:xfrm>
            <a:off x="7239616" y="4013746"/>
            <a:ext cx="9800609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تقييم المنشأة باستخدام أساليب الدخل والسوق والأصول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962025" y="3794671"/>
            <a:ext cx="6293941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15" name="Shape 13"/>
          <p:cNvSpPr/>
          <p:nvPr/>
        </p:nvSpPr>
        <p:spPr>
          <a:xfrm>
            <a:off x="7246441" y="3794671"/>
            <a:ext cx="9525" cy="742950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16" name="Text 14"/>
          <p:cNvSpPr/>
          <p:nvPr/>
        </p:nvSpPr>
        <p:spPr>
          <a:xfrm>
            <a:off x="1058957" y="4013746"/>
            <a:ext cx="590173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شامل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962025" y="4537621"/>
            <a:ext cx="16363950" cy="742950"/>
          </a:xfrm>
          <a:prstGeom prst="rect">
            <a:avLst/>
          </a:prstGeom>
          <a:solidFill>
            <a:srgbClr val="F8F7F4"/>
          </a:solidFill>
          <a:ln/>
        </p:spPr>
      </p:sp>
      <p:sp>
        <p:nvSpPr>
          <p:cNvPr id="18" name="Shape 16"/>
          <p:cNvSpPr/>
          <p:nvPr/>
        </p:nvSpPr>
        <p:spPr>
          <a:xfrm>
            <a:off x="7255966" y="4537621"/>
            <a:ext cx="10070009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19" name="Text 17"/>
          <p:cNvSpPr/>
          <p:nvPr/>
        </p:nvSpPr>
        <p:spPr>
          <a:xfrm>
            <a:off x="7239616" y="4756696"/>
            <a:ext cx="9800609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تقرير تقييم مكتوب شامل مدعوم بالتحليلات اللازمة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62025" y="4537621"/>
            <a:ext cx="6293941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1" name="Shape 19"/>
          <p:cNvSpPr/>
          <p:nvPr/>
        </p:nvSpPr>
        <p:spPr>
          <a:xfrm>
            <a:off x="7246441" y="4537621"/>
            <a:ext cx="9525" cy="742950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2" name="Text 20"/>
          <p:cNvSpPr/>
          <p:nvPr/>
        </p:nvSpPr>
        <p:spPr>
          <a:xfrm>
            <a:off x="1058957" y="4756696"/>
            <a:ext cx="590173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شامل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962025" y="5280571"/>
            <a:ext cx="16363950" cy="74295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4" name="Shape 22"/>
          <p:cNvSpPr/>
          <p:nvPr/>
        </p:nvSpPr>
        <p:spPr>
          <a:xfrm>
            <a:off x="7255966" y="5280571"/>
            <a:ext cx="10070009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5" name="Text 23"/>
          <p:cNvSpPr/>
          <p:nvPr/>
        </p:nvSpPr>
        <p:spPr>
          <a:xfrm>
            <a:off x="7239616" y="5499646"/>
            <a:ext cx="9800609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عرض تقديمي للإدارة وجولة واحدة من التعديلات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962025" y="5280571"/>
            <a:ext cx="6293941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7" name="Shape 25"/>
          <p:cNvSpPr/>
          <p:nvPr/>
        </p:nvSpPr>
        <p:spPr>
          <a:xfrm>
            <a:off x="7246441" y="5280571"/>
            <a:ext cx="9525" cy="742950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8" name="Text 26"/>
          <p:cNvSpPr/>
          <p:nvPr/>
        </p:nvSpPr>
        <p:spPr>
          <a:xfrm>
            <a:off x="1058957" y="5499646"/>
            <a:ext cx="590173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شامل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962025" y="6023521"/>
            <a:ext cx="16363950" cy="771525"/>
          </a:xfrm>
          <a:prstGeom prst="rect">
            <a:avLst/>
          </a:prstGeom>
          <a:solidFill>
            <a:srgbClr val="EFEEEA"/>
          </a:solidFill>
          <a:ln/>
        </p:spPr>
      </p:sp>
      <p:sp>
        <p:nvSpPr>
          <p:cNvPr id="30" name="Shape 28"/>
          <p:cNvSpPr/>
          <p:nvPr/>
        </p:nvSpPr>
        <p:spPr>
          <a:xfrm>
            <a:off x="7255966" y="6023521"/>
            <a:ext cx="10070009" cy="1905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1" name="Text 29"/>
          <p:cNvSpPr/>
          <p:nvPr/>
        </p:nvSpPr>
        <p:spPr>
          <a:xfrm>
            <a:off x="7239616" y="6271171"/>
            <a:ext cx="980060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25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إجمالي الأتعاب المهنية (ثابتة لكل تكليف)</a:t>
            </a:r>
            <a:endParaRPr kumimoji="0" lang="en-US" sz="17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962025" y="6023521"/>
            <a:ext cx="6293941" cy="1905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3" name="Shape 31"/>
          <p:cNvSpPr/>
          <p:nvPr/>
        </p:nvSpPr>
        <p:spPr>
          <a:xfrm>
            <a:off x="7246441" y="6023521"/>
            <a:ext cx="9525" cy="771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34" name="Text 32"/>
          <p:cNvSpPr/>
          <p:nvPr/>
        </p:nvSpPr>
        <p:spPr>
          <a:xfrm>
            <a:off x="1058957" y="6271171"/>
            <a:ext cx="590173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CDA04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80,000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16323022" y="7223671"/>
            <a:ext cx="101247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CDA04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شروط الدفع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952500" y="7690396"/>
            <a:ext cx="16383000" cy="64770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2222515" y="7909471"/>
            <a:ext cx="4679022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تُستحق نسبة 50% من أتعاب التكليف عند بدء تقديم الخدمات لكل مشروع.</a:t>
            </a:r>
            <a:endParaRPr kumimoji="0" lang="en-US" sz="14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17028031" y="7871371"/>
            <a:ext cx="285750" cy="285750"/>
          </a:xfrm>
          <a:prstGeom prst="ellipse">
            <a:avLst/>
          </a:prstGeom>
          <a:solidFill>
            <a:srgbClr val="24371F"/>
          </a:solidFill>
          <a:ln/>
        </p:spPr>
      </p:sp>
      <p:pic>
        <p:nvPicPr>
          <p:cNvPr id="39" name="Image 0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99469" y="7942808"/>
            <a:ext cx="142875" cy="142875"/>
          </a:xfrm>
          <a:prstGeom prst="rect">
            <a:avLst/>
          </a:prstGeom>
        </p:spPr>
      </p:pic>
      <p:sp>
        <p:nvSpPr>
          <p:cNvPr id="40" name="Shape 37"/>
          <p:cNvSpPr/>
          <p:nvPr/>
        </p:nvSpPr>
        <p:spPr>
          <a:xfrm>
            <a:off x="952500" y="8471446"/>
            <a:ext cx="16383000" cy="64770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13460006" y="8690521"/>
            <a:ext cx="3441531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وتُستحق نسبة 50% المتبقية عند تسليم التقرير النهائي.</a:t>
            </a:r>
            <a:endParaRPr kumimoji="0" lang="en-US" sz="14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Shape 39"/>
          <p:cNvSpPr/>
          <p:nvPr/>
        </p:nvSpPr>
        <p:spPr>
          <a:xfrm>
            <a:off x="17028031" y="8652421"/>
            <a:ext cx="285750" cy="285750"/>
          </a:xfrm>
          <a:prstGeom prst="ellipse">
            <a:avLst/>
          </a:prstGeom>
          <a:solidFill>
            <a:srgbClr val="24371F"/>
          </a:solidFill>
          <a:ln/>
        </p:spPr>
      </p:sp>
      <p:pic>
        <p:nvPicPr>
          <p:cNvPr id="4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099469" y="8723858"/>
            <a:ext cx="142875" cy="14287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685800" y="76200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950" b="1" i="0" u="none" strike="noStrike" kern="1200" cap="none" spc="0" normalizeH="0" baseline="0" noProof="0" dirty="0" err="1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جدول</a:t>
            </a: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الأتعاب </a:t>
            </a:r>
            <a:r>
              <a:rPr kumimoji="0" lang="en-US" sz="1950" b="1" i="0" u="none" strike="noStrike" kern="1200" cap="none" spc="0" normalizeH="0" baseline="0" noProof="0" dirty="0" err="1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المهنية</a:t>
            </a: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 —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-685800" y="1076325"/>
            <a:ext cx="1802130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CDA04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الفحص النافي للجهالة القانوني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952500" y="1971675"/>
            <a:ext cx="16383000" cy="2777430"/>
          </a:xfrm>
          <a:prstGeom prst="roundRect">
            <a:avLst>
              <a:gd name="adj" fmla="val 3429"/>
            </a:avLst>
          </a:prstGeom>
          <a:ln w="9525">
            <a:solidFill>
              <a:srgbClr val="E4E2D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2025" y="1981200"/>
            <a:ext cx="16363950" cy="666750"/>
          </a:xfrm>
          <a:prstGeom prst="rect">
            <a:avLst/>
          </a:prstGeom>
          <a:solidFill>
            <a:srgbClr val="24371F"/>
          </a:solidFill>
          <a:ln/>
        </p:spPr>
      </p:sp>
      <p:sp>
        <p:nvSpPr>
          <p:cNvPr id="6" name="Text 4"/>
          <p:cNvSpPr/>
          <p:nvPr/>
        </p:nvSpPr>
        <p:spPr>
          <a:xfrm>
            <a:off x="13131236" y="2190750"/>
            <a:ext cx="3928039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نطاق التكليف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12984956" y="1981200"/>
            <a:ext cx="9525" cy="666750"/>
          </a:xfrm>
          <a:prstGeom prst="rect">
            <a:avLst/>
          </a:prstGeom>
          <a:solidFill>
            <a:srgbClr val="FFFFFF">
              <a:alpha val="15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8799589" y="2190750"/>
            <a:ext cx="3918667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CDA04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الأتعاب (ريال سعودي)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8653314" y="1981200"/>
            <a:ext cx="9525" cy="666750"/>
          </a:xfrm>
          <a:prstGeom prst="rect">
            <a:avLst/>
          </a:prstGeom>
          <a:solidFill>
            <a:srgbClr val="FFFFFF">
              <a:alpha val="15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997854" y="2190750"/>
            <a:ext cx="738876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CDA04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الوصف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962025" y="2647950"/>
            <a:ext cx="16363950" cy="10382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Shape 10"/>
          <p:cNvSpPr/>
          <p:nvPr/>
        </p:nvSpPr>
        <p:spPr>
          <a:xfrm>
            <a:off x="12994481" y="2647950"/>
            <a:ext cx="4331494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13" name="Text 11"/>
          <p:cNvSpPr/>
          <p:nvPr/>
        </p:nvSpPr>
        <p:spPr>
          <a:xfrm>
            <a:off x="13131236" y="2905125"/>
            <a:ext cx="3928039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تقرير معياري للحوكمة والامتثال والمخاطر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662839" y="2647950"/>
            <a:ext cx="4331643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15" name="Shape 13"/>
          <p:cNvSpPr/>
          <p:nvPr/>
        </p:nvSpPr>
        <p:spPr>
          <a:xfrm>
            <a:off x="12984956" y="2647950"/>
            <a:ext cx="9525" cy="10382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16" name="Text 14"/>
          <p:cNvSpPr/>
          <p:nvPr/>
        </p:nvSpPr>
        <p:spPr>
          <a:xfrm>
            <a:off x="8550667" y="2905125"/>
            <a:ext cx="4167589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120,000 ريال سعودي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550667" y="3209925"/>
            <a:ext cx="4167589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625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لكل تقرير، غير شامل ضريبة القيمة المضافة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962174" y="2647950"/>
            <a:ext cx="7700665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19" name="Shape 17"/>
          <p:cNvSpPr/>
          <p:nvPr/>
        </p:nvSpPr>
        <p:spPr>
          <a:xfrm>
            <a:off x="8653314" y="2647950"/>
            <a:ext cx="9525" cy="10382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0" name="Text 18"/>
          <p:cNvSpPr/>
          <p:nvPr/>
        </p:nvSpPr>
        <p:spPr>
          <a:xfrm>
            <a:off x="997854" y="2905125"/>
            <a:ext cx="738876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يصدر عن إسناد، ويركز على الحوكمة والامتثال والتعرض التنظيمي، والمخاطر التعاقدية والمتعلقة بالمعاملات.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962025" y="3686175"/>
            <a:ext cx="16363950" cy="1053405"/>
          </a:xfrm>
          <a:prstGeom prst="rect">
            <a:avLst/>
          </a:prstGeom>
          <a:solidFill>
            <a:srgbClr val="F8F7F4"/>
          </a:solidFill>
          <a:ln/>
        </p:spPr>
      </p:sp>
      <p:sp>
        <p:nvSpPr>
          <p:cNvPr id="22" name="Shape 20"/>
          <p:cNvSpPr/>
          <p:nvPr/>
        </p:nvSpPr>
        <p:spPr>
          <a:xfrm>
            <a:off x="12994481" y="3686175"/>
            <a:ext cx="4331494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3" name="Text 21"/>
          <p:cNvSpPr/>
          <p:nvPr/>
        </p:nvSpPr>
        <p:spPr>
          <a:xfrm>
            <a:off x="13131236" y="3943350"/>
            <a:ext cx="3928039" cy="586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تقرير صادر عن مكتب محاماة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8662839" y="3686175"/>
            <a:ext cx="4331643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5" name="Shape 23"/>
          <p:cNvSpPr/>
          <p:nvPr/>
        </p:nvSpPr>
        <p:spPr>
          <a:xfrm>
            <a:off x="12984956" y="3686175"/>
            <a:ext cx="9525" cy="105340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6" name="Text 24"/>
          <p:cNvSpPr/>
          <p:nvPr/>
        </p:nvSpPr>
        <p:spPr>
          <a:xfrm>
            <a:off x="8550667" y="3943350"/>
            <a:ext cx="4167589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170,000 ريال سعودي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550667" y="4248150"/>
            <a:ext cx="4167589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625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لكل تقرير، غير شامل ضريبة القيمة المضافة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962174" y="3686175"/>
            <a:ext cx="7700665" cy="952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29" name="Shape 27"/>
          <p:cNvSpPr/>
          <p:nvPr/>
        </p:nvSpPr>
        <p:spPr>
          <a:xfrm>
            <a:off x="8653314" y="3686175"/>
            <a:ext cx="9525" cy="1053405"/>
          </a:xfrm>
          <a:prstGeom prst="rect">
            <a:avLst/>
          </a:prstGeom>
          <a:solidFill>
            <a:srgbClr val="E4E2DA"/>
          </a:solidFill>
          <a:ln/>
        </p:spPr>
      </p:sp>
      <p:sp>
        <p:nvSpPr>
          <p:cNvPr id="30" name="Text 28"/>
          <p:cNvSpPr/>
          <p:nvPr/>
        </p:nvSpPr>
        <p:spPr>
          <a:xfrm>
            <a:off x="997854" y="3943350"/>
            <a:ext cx="7388760" cy="586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يصدر من خلال شركاء إسناد الإقليميين أو الدوليين من مكاتب المحاماة، عند الحاجة إلى تقرير قانوني صادر عن مكتب محاماة.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16313497" y="5282505"/>
            <a:ext cx="101247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CDA04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شروط الدفع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952500" y="5749230"/>
            <a:ext cx="16383000" cy="64770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2051023" y="5968305"/>
            <a:ext cx="4679022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تُستحق نسبة 50% من أتعاب التكليف عند بدء تقديم الخدمات لكل مشروع.</a:t>
            </a:r>
            <a:endParaRPr kumimoji="0" lang="en-US" sz="14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16916399" y="5930205"/>
            <a:ext cx="285750" cy="285750"/>
          </a:xfrm>
          <a:prstGeom prst="ellipse">
            <a:avLst/>
          </a:prstGeom>
          <a:solidFill>
            <a:srgbClr val="24371F"/>
          </a:solidFill>
          <a:ln/>
        </p:spPr>
      </p:sp>
      <p:pic>
        <p:nvPicPr>
          <p:cNvPr id="35" name="Image 0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87837" y="6001643"/>
            <a:ext cx="142875" cy="142875"/>
          </a:xfrm>
          <a:prstGeom prst="rect">
            <a:avLst/>
          </a:prstGeom>
        </p:spPr>
      </p:pic>
      <p:sp>
        <p:nvSpPr>
          <p:cNvPr id="36" name="Shape 33"/>
          <p:cNvSpPr/>
          <p:nvPr/>
        </p:nvSpPr>
        <p:spPr>
          <a:xfrm>
            <a:off x="952500" y="6530280"/>
            <a:ext cx="16383000" cy="64770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E4E2DA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13288514" y="6749355"/>
            <a:ext cx="3441531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وتُستحق نسبة 50% المتبقية عند تسليم التقرير النهائي.</a:t>
            </a:r>
            <a:endParaRPr kumimoji="0" lang="en-US" sz="14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Shape 35"/>
          <p:cNvSpPr/>
          <p:nvPr/>
        </p:nvSpPr>
        <p:spPr>
          <a:xfrm>
            <a:off x="16916399" y="6711255"/>
            <a:ext cx="285750" cy="285750"/>
          </a:xfrm>
          <a:prstGeom prst="ellipse">
            <a:avLst/>
          </a:prstGeom>
          <a:solidFill>
            <a:srgbClr val="24371F"/>
          </a:solidFill>
          <a:ln/>
        </p:spPr>
      </p:sp>
      <p:pic>
        <p:nvPicPr>
          <p:cNvPr id="39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87837" y="6782693"/>
            <a:ext cx="142875" cy="14287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/>
          <p:cNvSpPr/>
          <p:nvPr/>
        </p:nvSpPr>
        <p:spPr>
          <a:xfrm>
            <a:off x="9810750" y="4953000"/>
            <a:ext cx="7334250" cy="11696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10000"/>
              </a:lnSpc>
              <a:buNone/>
            </a:pPr>
            <a:r>
              <a:rPr lang="en-US" sz="81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شكرًا لكم</a:t>
            </a:r>
            <a:endParaRPr lang="en-US" sz="8100" dirty="0"/>
          </a:p>
        </p:txBody>
      </p:sp>
      <p:sp>
        <p:nvSpPr>
          <p:cNvPr id="7" name="Shape 3"/>
          <p:cNvSpPr/>
          <p:nvPr/>
        </p:nvSpPr>
        <p:spPr>
          <a:xfrm>
            <a:off x="16287750" y="6332190"/>
            <a:ext cx="857250" cy="5715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8" name="Text 4"/>
          <p:cNvSpPr/>
          <p:nvPr/>
        </p:nvSpPr>
        <p:spPr>
          <a:xfrm>
            <a:off x="10277475" y="6713190"/>
            <a:ext cx="6867525" cy="4752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r" rtl="1">
              <a:lnSpc>
                <a:spcPct val="170000"/>
              </a:lnSpc>
              <a:buNone/>
            </a:pPr>
            <a:r>
              <a:rPr lang="en-US" sz="2200" dirty="0">
                <a:solidFill>
                  <a:srgbClr val="4B564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شكرًا لوقتكم.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10277475" y="7150298"/>
            <a:ext cx="6867525" cy="4752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r" rtl="1">
              <a:lnSpc>
                <a:spcPct val="170000"/>
              </a:lnSpc>
              <a:buNone/>
            </a:pPr>
            <a:r>
              <a:rPr lang="en-US" sz="2200" dirty="0">
                <a:solidFill>
                  <a:srgbClr val="4B564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نتطلع إلى دعم مبادرتكم الاستراتيجية القادمة للنمو.</a:t>
            </a:r>
            <a:endParaRPr lang="en-US" sz="22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6628" y="10053588"/>
            <a:ext cx="228600" cy="2286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90764" y="10010725"/>
            <a:ext cx="3229169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r">
              <a:buNone/>
            </a:pPr>
            <a:r>
              <a:rPr lang="en-US" sz="2200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www.esnadadvisory.sa</a:t>
            </a:r>
            <a:endParaRPr lang="en-US" sz="22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82150" y="10801351"/>
            <a:ext cx="228600" cy="2286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689648" y="10758488"/>
            <a:ext cx="3229169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r">
              <a:buNone/>
            </a:pPr>
            <a:r>
              <a:rPr lang="en-US" sz="2200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info@esnadadvisory.sa</a:t>
            </a:r>
            <a:endParaRPr lang="en-US" sz="22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13344" y="11396388"/>
            <a:ext cx="228600" cy="22860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727643" y="11353525"/>
            <a:ext cx="2686681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r">
              <a:buNone/>
            </a:pPr>
            <a:r>
              <a:rPr lang="en-US" sz="2200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+966 92 001 4522</a:t>
            </a:r>
            <a:endParaRPr lang="en-US" sz="220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61462" y="12020550"/>
            <a:ext cx="228600" cy="228600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9402901" y="11910463"/>
            <a:ext cx="7357513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r">
              <a:buNone/>
            </a:pPr>
            <a:r>
              <a:rPr lang="en-US" sz="2200" dirty="0">
                <a:solidFill>
                  <a:srgbClr val="3C4A3E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شارع الملك فيصل، حي المربع، الرياض، المملكة العربية السعودية</a:t>
            </a:r>
            <a:endParaRPr lang="en-US" sz="2200" dirty="0"/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85BCB6C3-0F43-1C4D-2235-89D7D49E9D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287750" y="613298"/>
            <a:ext cx="1311593" cy="18149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7443107" y="4272642"/>
            <a:ext cx="8591550" cy="57204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تطلعات</a:t>
            </a:r>
            <a:endParaRPr kumimoji="0" lang="en-US" sz="10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itchFamily="34" charset="0"/>
              <a:ea typeface="IBM Plex Sans Arabic" pitchFamily="34" charset="-122"/>
              <a:cs typeface="IBM Plex Sans Arabic" pitchFamily="34" charset="-120"/>
            </a:endParaRP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 err="1">
                <a:ln>
                  <a:noFill/>
                </a:ln>
                <a:solidFill>
                  <a:srgbClr val="F6A70F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إس</a:t>
            </a:r>
            <a:r>
              <a:rPr kumimoji="0" lang="ar-SA" sz="10000" b="1" i="0" u="none" strike="noStrike" kern="1200" cap="none" spc="0" normalizeH="0" baseline="0" noProof="0" dirty="0">
                <a:ln>
                  <a:noFill/>
                </a:ln>
                <a:solidFill>
                  <a:srgbClr val="F6A70F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ـــ</a:t>
            </a: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srgbClr val="F6A70F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ن</a:t>
            </a:r>
            <a:r>
              <a:rPr kumimoji="0" lang="ar-SA" sz="10000" b="1" i="0" u="none" strike="noStrike" kern="1200" cap="none" spc="0" normalizeH="0" baseline="0" noProof="0" dirty="0">
                <a:ln>
                  <a:noFill/>
                </a:ln>
                <a:solidFill>
                  <a:srgbClr val="F6A70F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ـــــ</a:t>
            </a:r>
            <a:r>
              <a:rPr kumimoji="0" lang="en-US" sz="10000" b="1" i="0" u="none" strike="noStrike" kern="1200" cap="none" spc="0" normalizeH="0" baseline="0" noProof="0" dirty="0" err="1">
                <a:ln>
                  <a:noFill/>
                </a:ln>
                <a:solidFill>
                  <a:srgbClr val="F6A70F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اد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F6A70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5DEC681-4C08-F6F8-0EED-7BA4D4D55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04393" y="482347"/>
            <a:ext cx="1144846" cy="158419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17068800" y="107632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4" name="Text 1"/>
          <p:cNvSpPr/>
          <p:nvPr/>
        </p:nvSpPr>
        <p:spPr>
          <a:xfrm>
            <a:off x="13495288" y="952500"/>
            <a:ext cx="3763223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لماذا تختار إسناد؟</a:t>
            </a:r>
            <a:endParaRPr kumimoji="0" lang="en-US" sz="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49390" y="2476500"/>
            <a:ext cx="10595610" cy="9894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في إسناد، نتجاوز مفهوم الاستشارات التقليدية، لنكون شريكًا استراتيجيًا يمكّن الشركات من الوصول إلى رأس المال، وتعزيز الامتثال، وتحقيق النمو المستدام.</a:t>
            </a:r>
            <a:endParaRPr kumimoji="0" lang="en-US" sz="20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6549390" y="3580209"/>
            <a:ext cx="10595610" cy="513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25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وتتمثل أبرز مقومات تميزنا في:</a:t>
            </a:r>
            <a:endParaRPr kumimoji="0" lang="en-US" sz="20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3496925" y="5048250"/>
            <a:ext cx="3648075" cy="2779216"/>
          </a:xfrm>
          <a:prstGeom prst="roundRect">
            <a:avLst>
              <a:gd name="adj" fmla="val 3427"/>
            </a:avLst>
          </a:prstGeom>
          <a:solidFill>
            <a:srgbClr val="EFEEE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25525" y="5295900"/>
            <a:ext cx="552450" cy="55245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6573500" y="6019800"/>
            <a:ext cx="342900" cy="28575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10" name="Text 6"/>
          <p:cNvSpPr/>
          <p:nvPr/>
        </p:nvSpPr>
        <p:spPr>
          <a:xfrm>
            <a:off x="13406437" y="6181725"/>
            <a:ext cx="350996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الدقة التنظيمية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3629799" y="6619875"/>
            <a:ext cx="3286601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625A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خبرة متخصصة في أنظمة ولوائح هيئة السوق المالية ومتطلبات الترخيص.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9620250" y="5048250"/>
            <a:ext cx="3648075" cy="2779216"/>
          </a:xfrm>
          <a:prstGeom prst="roundRect">
            <a:avLst>
              <a:gd name="adj" fmla="val 3427"/>
            </a:avLst>
          </a:prstGeom>
          <a:solidFill>
            <a:srgbClr val="EFEEE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8850" y="5295900"/>
            <a:ext cx="552450" cy="552450"/>
          </a:xfrm>
          <a:prstGeom prst="rect">
            <a:avLst/>
          </a:prstGeom>
        </p:spPr>
      </p:pic>
      <p:sp>
        <p:nvSpPr>
          <p:cNvPr id="14" name="Shape 9"/>
          <p:cNvSpPr/>
          <p:nvPr/>
        </p:nvSpPr>
        <p:spPr>
          <a:xfrm>
            <a:off x="12696825" y="6019800"/>
            <a:ext cx="342900" cy="28575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15" name="Text 10"/>
          <p:cNvSpPr/>
          <p:nvPr/>
        </p:nvSpPr>
        <p:spPr>
          <a:xfrm>
            <a:off x="9529763" y="6181725"/>
            <a:ext cx="350996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قوة التنفيذ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9753124" y="6619875"/>
            <a:ext cx="3286601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625A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إدارة متكاملة لجميع مراحل المشروع، بدءًا من دراسة الجدوى وحتى الإدراج.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5743575" y="5048250"/>
            <a:ext cx="3648075" cy="2779216"/>
          </a:xfrm>
          <a:prstGeom prst="roundRect">
            <a:avLst>
              <a:gd name="adj" fmla="val 3427"/>
            </a:avLst>
          </a:prstGeom>
          <a:solidFill>
            <a:srgbClr val="EFEEEA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2175" y="5295900"/>
            <a:ext cx="552450" cy="552450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8820150" y="6019800"/>
            <a:ext cx="342900" cy="28575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20" name="Text 14"/>
          <p:cNvSpPr/>
          <p:nvPr/>
        </p:nvSpPr>
        <p:spPr>
          <a:xfrm>
            <a:off x="5653088" y="6181725"/>
            <a:ext cx="350996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التميز الرقمي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5876449" y="6619875"/>
            <a:ext cx="3286601" cy="9980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marR="0" lvl="0" indent="0" algn="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625A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منصات تقنية متطورة، مثل SNAD360، لدعم الامتثال ومكافحة غسل الأموال.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16"/>
          <p:cNvSpPr/>
          <p:nvPr/>
        </p:nvSpPr>
        <p:spPr>
          <a:xfrm>
            <a:off x="13496925" y="8286750"/>
            <a:ext cx="3648075" cy="2459236"/>
          </a:xfrm>
          <a:prstGeom prst="roundRect">
            <a:avLst>
              <a:gd name="adj" fmla="val 3873"/>
            </a:avLst>
          </a:prstGeom>
          <a:solidFill>
            <a:srgbClr val="EFEEEA"/>
          </a:solidFill>
          <a:ln/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25525" y="8534400"/>
            <a:ext cx="552450" cy="552450"/>
          </a:xfrm>
          <a:prstGeom prst="rect">
            <a:avLst/>
          </a:prstGeom>
        </p:spPr>
      </p:pic>
      <p:sp>
        <p:nvSpPr>
          <p:cNvPr id="24" name="Shape 17"/>
          <p:cNvSpPr/>
          <p:nvPr/>
        </p:nvSpPr>
        <p:spPr>
          <a:xfrm>
            <a:off x="16573500" y="9258300"/>
            <a:ext cx="342900" cy="28575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25" name="Text 18"/>
          <p:cNvSpPr/>
          <p:nvPr/>
        </p:nvSpPr>
        <p:spPr>
          <a:xfrm>
            <a:off x="13406437" y="9420225"/>
            <a:ext cx="350996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جذور سعودية بمعايير عالمية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19"/>
          <p:cNvSpPr/>
          <p:nvPr/>
        </p:nvSpPr>
        <p:spPr>
          <a:xfrm>
            <a:off x="13629799" y="9858375"/>
            <a:ext cx="3286601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625A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فهم عميق للسوق المحلي مع تطبيق أفضل الممارسات الدولية.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0"/>
          <p:cNvSpPr/>
          <p:nvPr/>
        </p:nvSpPr>
        <p:spPr>
          <a:xfrm>
            <a:off x="9620250" y="8286750"/>
            <a:ext cx="3648075" cy="2459236"/>
          </a:xfrm>
          <a:prstGeom prst="roundRect">
            <a:avLst>
              <a:gd name="adj" fmla="val 3873"/>
            </a:avLst>
          </a:prstGeom>
          <a:solidFill>
            <a:srgbClr val="EFEEEA"/>
          </a:solidFill>
          <a:ln/>
        </p:spPr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48850" y="8534400"/>
            <a:ext cx="552450" cy="552450"/>
          </a:xfrm>
          <a:prstGeom prst="rect">
            <a:avLst/>
          </a:prstGeom>
        </p:spPr>
      </p:pic>
      <p:sp>
        <p:nvSpPr>
          <p:cNvPr id="29" name="Shape 21"/>
          <p:cNvSpPr/>
          <p:nvPr/>
        </p:nvSpPr>
        <p:spPr>
          <a:xfrm>
            <a:off x="12696825" y="9258300"/>
            <a:ext cx="342900" cy="28575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0" name="Text 22"/>
          <p:cNvSpPr/>
          <p:nvPr/>
        </p:nvSpPr>
        <p:spPr>
          <a:xfrm>
            <a:off x="9529763" y="9420225"/>
            <a:ext cx="350996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سجل حافل بالإنجازات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3"/>
          <p:cNvSpPr/>
          <p:nvPr/>
        </p:nvSpPr>
        <p:spPr>
          <a:xfrm>
            <a:off x="9753124" y="9858375"/>
            <a:ext cx="3286601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625A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موثوقون لدى نخبة من العملاء في مختلف القطاعات.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صورة 32">
            <a:extLst>
              <a:ext uri="{FF2B5EF4-FFF2-40B4-BE49-F238E27FC236}">
                <a16:creationId xmlns:a16="http://schemas.microsoft.com/office/drawing/2014/main" id="{C7416F15-92A9-E129-AF5F-D36083FEC3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8288000" cy="128873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5553134" y="952500"/>
            <a:ext cx="1591866" cy="11772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رؤيتنا ورسالتنا</a:t>
            </a:r>
            <a:endParaRPr kumimoji="0" lang="en-US" sz="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1"/>
          <p:cNvSpPr/>
          <p:nvPr/>
        </p:nvSpPr>
        <p:spPr>
          <a:xfrm>
            <a:off x="16440150" y="2263080"/>
            <a:ext cx="704850" cy="762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5" name="Shape 2"/>
          <p:cNvSpPr/>
          <p:nvPr/>
        </p:nvSpPr>
        <p:spPr>
          <a:xfrm>
            <a:off x="7381875" y="4095750"/>
            <a:ext cx="9763125" cy="2291655"/>
          </a:xfrm>
          <a:prstGeom prst="roundRect">
            <a:avLst>
              <a:gd name="adj" fmla="val 4988"/>
            </a:avLst>
          </a:prstGeom>
          <a:solidFill>
            <a:srgbClr val="EFEEEA"/>
          </a:solidFill>
          <a:ln/>
        </p:spPr>
      </p:sp>
      <p:sp>
        <p:nvSpPr>
          <p:cNvPr id="6" name="Shape 3"/>
          <p:cNvSpPr/>
          <p:nvPr/>
        </p:nvSpPr>
        <p:spPr>
          <a:xfrm>
            <a:off x="17097375" y="4095750"/>
            <a:ext cx="47625" cy="2291655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7" name="Text 4"/>
          <p:cNvSpPr/>
          <p:nvPr/>
        </p:nvSpPr>
        <p:spPr>
          <a:xfrm>
            <a:off x="6867525" y="4457700"/>
            <a:ext cx="984885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50" b="1" i="0" u="sng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>
                  <a:solidFill>
                    <a:srgbClr val="CDA043"/>
                  </a:solidFill>
                </a:u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رؤيتنا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7494270" y="5133975"/>
            <a:ext cx="9222105" cy="929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أن نكون من بين الشركات الرائدة في المملكة العربية السعودية في تقديم خدمات الاستشارات المالية الرقمية وفق نهج رقمي متكامل.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7381875" y="7524750"/>
            <a:ext cx="9763125" cy="2291655"/>
          </a:xfrm>
          <a:prstGeom prst="roundRect">
            <a:avLst>
              <a:gd name="adj" fmla="val 4988"/>
            </a:avLst>
          </a:prstGeom>
          <a:solidFill>
            <a:srgbClr val="EFEEEA"/>
          </a:solidFill>
          <a:ln/>
        </p:spPr>
      </p:sp>
      <p:sp>
        <p:nvSpPr>
          <p:cNvPr id="10" name="Shape 7"/>
          <p:cNvSpPr/>
          <p:nvPr/>
        </p:nvSpPr>
        <p:spPr>
          <a:xfrm>
            <a:off x="17097375" y="7524750"/>
            <a:ext cx="47625" cy="2291655"/>
          </a:xfrm>
          <a:prstGeom prst="rect">
            <a:avLst/>
          </a:prstGeom>
          <a:solidFill>
            <a:srgbClr val="24382B"/>
          </a:solidFill>
          <a:ln/>
        </p:spPr>
      </p:sp>
      <p:sp>
        <p:nvSpPr>
          <p:cNvPr id="11" name="Text 8"/>
          <p:cNvSpPr/>
          <p:nvPr/>
        </p:nvSpPr>
        <p:spPr>
          <a:xfrm>
            <a:off x="6867525" y="7886700"/>
            <a:ext cx="984885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50" b="1" i="0" u="sng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>
                  <a:solidFill>
                    <a:srgbClr val="CDA043"/>
                  </a:solidFill>
                </a:u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رسالتنا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494270" y="8562975"/>
            <a:ext cx="9222105" cy="929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تقديم خدمات استشارية متخصصة يقودها الخبراء، من خلال منظومة مالية متكاملة تمكّن عملاءنا من تحقيق نمو مستدام وتعظيم القيمة على المدى الطويل.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3C826B2A-B003-6493-181B-BC0599B8A5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71625" y="-1"/>
            <a:ext cx="18288000" cy="128873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015475" y="107632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" name="Text 1"/>
          <p:cNvSpPr/>
          <p:nvPr/>
        </p:nvSpPr>
        <p:spPr>
          <a:xfrm>
            <a:off x="14043824" y="952500"/>
            <a:ext cx="3101176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قيمنا الأساسية</a:t>
            </a:r>
            <a:endParaRPr kumimoji="0" lang="en-US" sz="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2039600" y="2743200"/>
            <a:ext cx="5105400" cy="2314575"/>
          </a:xfrm>
          <a:prstGeom prst="roundRect">
            <a:avLst>
              <a:gd name="adj" fmla="val 4115"/>
            </a:avLst>
          </a:prstGeom>
          <a:solidFill>
            <a:srgbClr val="E4E5E1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30350" y="3181350"/>
            <a:ext cx="723900" cy="7239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993880" y="4219575"/>
            <a:ext cx="519684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الجودة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591300" y="2743200"/>
            <a:ext cx="5105400" cy="2314575"/>
          </a:xfrm>
          <a:prstGeom prst="roundRect">
            <a:avLst>
              <a:gd name="adj" fmla="val 4115"/>
            </a:avLst>
          </a:prstGeom>
          <a:solidFill>
            <a:srgbClr val="E4E5E1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2050" y="3181350"/>
            <a:ext cx="723900" cy="7239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45580" y="4219575"/>
            <a:ext cx="519684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الاحترافية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1143000" y="2743200"/>
            <a:ext cx="5105400" cy="2314575"/>
          </a:xfrm>
          <a:prstGeom prst="roundRect">
            <a:avLst>
              <a:gd name="adj" fmla="val 4115"/>
            </a:avLst>
          </a:prstGeom>
          <a:solidFill>
            <a:srgbClr val="E4E5E1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0" y="3181350"/>
            <a:ext cx="723900" cy="7239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97280" y="4219575"/>
            <a:ext cx="519684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الالتزام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12039600" y="5400675"/>
            <a:ext cx="5105400" cy="2314575"/>
          </a:xfrm>
          <a:prstGeom prst="roundRect">
            <a:avLst>
              <a:gd name="adj" fmla="val 4115"/>
            </a:avLst>
          </a:prstGeom>
          <a:solidFill>
            <a:srgbClr val="E4E5E1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30350" y="5838825"/>
            <a:ext cx="723900" cy="72390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993880" y="6877050"/>
            <a:ext cx="519684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الثقة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0"/>
          <p:cNvSpPr/>
          <p:nvPr/>
        </p:nvSpPr>
        <p:spPr>
          <a:xfrm>
            <a:off x="6591300" y="5400675"/>
            <a:ext cx="5105400" cy="2314575"/>
          </a:xfrm>
          <a:prstGeom prst="roundRect">
            <a:avLst>
              <a:gd name="adj" fmla="val 4115"/>
            </a:avLst>
          </a:prstGeom>
          <a:solidFill>
            <a:srgbClr val="E4E5E1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82050" y="5838825"/>
            <a:ext cx="723900" cy="72390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545580" y="6877050"/>
            <a:ext cx="519684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سهولة الوصول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2"/>
          <p:cNvSpPr/>
          <p:nvPr/>
        </p:nvSpPr>
        <p:spPr>
          <a:xfrm>
            <a:off x="1143000" y="5400675"/>
            <a:ext cx="5105400" cy="2314575"/>
          </a:xfrm>
          <a:prstGeom prst="roundRect">
            <a:avLst>
              <a:gd name="adj" fmla="val 4115"/>
            </a:avLst>
          </a:prstGeom>
          <a:solidFill>
            <a:srgbClr val="E4E5E1"/>
          </a:solidFill>
          <a:ln/>
        </p:spPr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0" y="5838825"/>
            <a:ext cx="723900" cy="723900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1097280" y="6877050"/>
            <a:ext cx="519684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القيمة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FCF20FAD-9D4F-634E-820D-32D9F1FE5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28873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836018" y="952500"/>
            <a:ext cx="5308982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كلمة رئيس مجلس الإدارة</a:t>
            </a:r>
            <a:endParaRPr kumimoji="0" lang="en-US" sz="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11836018" y="1771650"/>
            <a:ext cx="5308982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DA043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Message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6440150" y="2400300"/>
            <a:ext cx="704850" cy="5715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6" name="Text 3"/>
          <p:cNvSpPr/>
          <p:nvPr/>
        </p:nvSpPr>
        <p:spPr>
          <a:xfrm>
            <a:off x="7334250" y="3143250"/>
            <a:ext cx="9810750" cy="5085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يسرني أن أرحب بكم في إسناد للاستشارات.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7334250" y="3945708"/>
            <a:ext cx="9810750" cy="9789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لقد انطلقت رحلتنا برؤية واضحة والتزام راسخ بتقديم أعلى معايير الجودة، وتعزيز الشفافية، ودعم التحول الرقمي بما يتماشى مع مستهدفات رؤية المملكة العربية السعودية 2030.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7334250" y="5358846"/>
            <a:ext cx="9810750" cy="9789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وننظر إلى حصولنا على ترخيص هيئة السوق المالية باعتباره مسؤولية كبيرة تدفعنا إلى تقديم حلول استشارية مبتكرة واستراتيجيات فعّالة تسهم في تحقيق تطلعات عملائنا وتعزيز نمو أعمالهم.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7334250" y="6771985"/>
            <a:ext cx="9810750" cy="9789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C4A3E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إن التزامنا بالاحترافية والتميز يشكل الأساس الذي نبني عليه علاقاتنا مع عملائنا وشركائنا، ونسعى باستمرار إلى تقديم قيمة حقيقية من خلال خبراتنا المتخصصة وفهمنا العميق للسوق السعودي.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7380514" y="8242466"/>
            <a:ext cx="9810750" cy="491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4382B"/>
                </a:solidFill>
                <a:effectLst/>
                <a:uLnTx/>
                <a:uFillTx/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شكرًا لثقتكم في إسناد للاستشارات.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/>
          <p:cNvSpPr/>
          <p:nvPr/>
        </p:nvSpPr>
        <p:spPr>
          <a:xfrm>
            <a:off x="8553450" y="5334000"/>
            <a:ext cx="8591550" cy="929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5850" b="1" dirty="0">
                <a:solidFill>
                  <a:srgbClr val="FFFFFF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خدماتنا</a:t>
            </a:r>
            <a:endParaRPr lang="en-US" sz="5850" dirty="0"/>
          </a:p>
        </p:txBody>
      </p:sp>
      <p:sp>
        <p:nvSpPr>
          <p:cNvPr id="7" name="Shape 3"/>
          <p:cNvSpPr/>
          <p:nvPr/>
        </p:nvSpPr>
        <p:spPr>
          <a:xfrm>
            <a:off x="16287750" y="6492180"/>
            <a:ext cx="857250" cy="57150"/>
          </a:xfrm>
          <a:prstGeom prst="rect">
            <a:avLst/>
          </a:prstGeom>
          <a:solidFill>
            <a:srgbClr val="CDA043"/>
          </a:solidFill>
          <a:ln/>
        </p:spPr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FFC0614-3BF0-BCB9-1B15-D778AE848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04393" y="482347"/>
            <a:ext cx="1144846" cy="15841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068800" y="981075"/>
            <a:ext cx="76200" cy="495300"/>
          </a:xfrm>
          <a:prstGeom prst="rect">
            <a:avLst/>
          </a:prstGeom>
          <a:solidFill>
            <a:srgbClr val="CDA043"/>
          </a:solidFill>
          <a:ln/>
        </p:spPr>
      </p:sp>
      <p:sp>
        <p:nvSpPr>
          <p:cNvPr id="3" name="Text 1"/>
          <p:cNvSpPr/>
          <p:nvPr/>
        </p:nvSpPr>
        <p:spPr>
          <a:xfrm>
            <a:off x="14283333" y="857250"/>
            <a:ext cx="2896374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خدمات إسناد</a:t>
            </a:r>
            <a:endParaRPr lang="en-US" sz="3900" dirty="0"/>
          </a:p>
        </p:txBody>
      </p:sp>
      <p:sp>
        <p:nvSpPr>
          <p:cNvPr id="4" name="Shape 2"/>
          <p:cNvSpPr/>
          <p:nvPr/>
        </p:nvSpPr>
        <p:spPr>
          <a:xfrm>
            <a:off x="1143000" y="2266950"/>
            <a:ext cx="16002000" cy="19050"/>
          </a:xfrm>
          <a:prstGeom prst="rect">
            <a:avLst/>
          </a:prstGeom>
          <a:solidFill>
            <a:srgbClr val="D8D6CF"/>
          </a:solidFill>
          <a:ln/>
        </p:spPr>
      </p:sp>
      <p:sp>
        <p:nvSpPr>
          <p:cNvPr id="5" name="Text 3"/>
          <p:cNvSpPr/>
          <p:nvPr/>
        </p:nvSpPr>
        <p:spPr>
          <a:xfrm>
            <a:off x="7636042" y="2709863"/>
            <a:ext cx="8741787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r">
              <a:buNone/>
            </a:pPr>
            <a:r>
              <a:rPr lang="en-US" sz="28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استشارات المعاملات والخدمات المصرفية الاستثمارية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16665357" y="2571750"/>
            <a:ext cx="704850" cy="704850"/>
          </a:xfrm>
          <a:prstGeom prst="ellipse">
            <a:avLst/>
          </a:prstGeom>
          <a:ln w="19050">
            <a:solidFill>
              <a:srgbClr val="CDA043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855857" y="2762250"/>
            <a:ext cx="323850" cy="32385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725900" y="3600450"/>
            <a:ext cx="419100" cy="4191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693920" y="3600450"/>
            <a:ext cx="684148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الطرح العام الأولي والإدراج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9693920" y="4019550"/>
            <a:ext cx="684148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5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دعم متكامل خلال جميع مراحل العملية، بما يشمل تقديم الطلبات إلى هيئة السوق المالية.</a:t>
            </a:r>
            <a:endParaRPr lang="en-US" sz="15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34400" y="3600450"/>
            <a:ext cx="419100" cy="4191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2993827" y="3600450"/>
            <a:ext cx="535007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الاستشارات الاندماج والاستحواذ</a:t>
            </a:r>
            <a:endParaRPr lang="en-US" sz="1800" dirty="0"/>
          </a:p>
        </p:txBody>
      </p:sp>
      <p:sp>
        <p:nvSpPr>
          <p:cNvPr id="13" name="Text 8"/>
          <p:cNvSpPr/>
          <p:nvPr/>
        </p:nvSpPr>
        <p:spPr>
          <a:xfrm>
            <a:off x="2993827" y="4019550"/>
            <a:ext cx="5350073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5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استشارات هيكلية، وتقييم، والحصول على الموافقات التنظيمية اللازمة.</a:t>
            </a:r>
            <a:endParaRPr lang="en-US" sz="15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725900" y="4572000"/>
            <a:ext cx="419100" cy="41910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702489" y="4572000"/>
            <a:ext cx="4832911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جمع رأس المال والتأهب له</a:t>
            </a:r>
            <a:endParaRPr lang="en-US" sz="1800" dirty="0"/>
          </a:p>
        </p:txBody>
      </p:sp>
      <p:sp>
        <p:nvSpPr>
          <p:cNvPr id="16" name="Text 10"/>
          <p:cNvSpPr/>
          <p:nvPr/>
        </p:nvSpPr>
        <p:spPr>
          <a:xfrm>
            <a:off x="11702489" y="4991100"/>
            <a:ext cx="4832911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5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إعداد المواد الاستثمارية، ودعم جمع التمويل، وهيكلة الصناديق.</a:t>
            </a:r>
            <a:endParaRPr lang="en-US" sz="15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34400" y="4572000"/>
            <a:ext cx="419100" cy="41910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3657183" y="4572000"/>
            <a:ext cx="4686717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دعم المعاملات</a:t>
            </a:r>
            <a:endParaRPr lang="en-US" sz="1800" dirty="0"/>
          </a:p>
        </p:txBody>
      </p:sp>
      <p:sp>
        <p:nvSpPr>
          <p:cNvPr id="19" name="Text 12"/>
          <p:cNvSpPr/>
          <p:nvPr/>
        </p:nvSpPr>
        <p:spPr>
          <a:xfrm>
            <a:off x="3657183" y="4991100"/>
            <a:ext cx="4686717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5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مراجعة أوراق الشروط، واتفاقيات الاستثمار، ودعم المفاوضات.</a:t>
            </a:r>
            <a:endParaRPr lang="en-US" sz="1500" dirty="0"/>
          </a:p>
        </p:txBody>
      </p:sp>
      <p:sp>
        <p:nvSpPr>
          <p:cNvPr id="20" name="Shape 13"/>
          <p:cNvSpPr/>
          <p:nvPr/>
        </p:nvSpPr>
        <p:spPr>
          <a:xfrm>
            <a:off x="1143000" y="6275614"/>
            <a:ext cx="16002000" cy="19050"/>
          </a:xfrm>
          <a:prstGeom prst="rect">
            <a:avLst/>
          </a:prstGeom>
          <a:solidFill>
            <a:srgbClr val="D8D6CF"/>
          </a:solidFill>
          <a:ln/>
        </p:spPr>
      </p:sp>
      <p:sp>
        <p:nvSpPr>
          <p:cNvPr id="21" name="Shape 14"/>
          <p:cNvSpPr/>
          <p:nvPr/>
        </p:nvSpPr>
        <p:spPr>
          <a:xfrm>
            <a:off x="16440150" y="7277100"/>
            <a:ext cx="704850" cy="704850"/>
          </a:xfrm>
          <a:prstGeom prst="ellipse">
            <a:avLst/>
          </a:prstGeom>
          <a:ln w="19050">
            <a:solidFill>
              <a:srgbClr val="24382B"/>
            </a:solidFill>
            <a:prstDash val="solid"/>
          </a:ln>
        </p:spPr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6630650" y="7467600"/>
            <a:ext cx="323850" cy="323850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9881937" y="7415213"/>
            <a:ext cx="640581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r">
              <a:buNone/>
            </a:pPr>
            <a:r>
              <a:rPr lang="en-US" sz="28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الاستشارات المؤسسية والاستراتيجية</a:t>
            </a:r>
            <a:endParaRPr lang="en-US" sz="2800" dirty="0"/>
          </a:p>
        </p:txBody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6725900" y="8305800"/>
            <a:ext cx="419100" cy="419100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10892775" y="8305800"/>
            <a:ext cx="564262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تقييم المنشآت</a:t>
            </a:r>
            <a:endParaRPr lang="en-US" sz="1800" dirty="0"/>
          </a:p>
        </p:txBody>
      </p:sp>
      <p:sp>
        <p:nvSpPr>
          <p:cNvPr id="26" name="Text 17"/>
          <p:cNvSpPr/>
          <p:nvPr/>
        </p:nvSpPr>
        <p:spPr>
          <a:xfrm>
            <a:off x="10892775" y="8724900"/>
            <a:ext cx="5642625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5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نمذجة تقييم موثوقة باستخدام مناهج التدفقات النقدية والسوق والأصول.</a:t>
            </a:r>
            <a:endParaRPr lang="en-US" sz="1500" dirty="0"/>
          </a:p>
        </p:txBody>
      </p:sp>
      <p:pic>
        <p:nvPicPr>
          <p:cNvPr id="27" name="Image 7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534400" y="8305800"/>
            <a:ext cx="419100" cy="419100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3599884" y="8305800"/>
            <a:ext cx="474401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دراسات الجدوى</a:t>
            </a:r>
            <a:endParaRPr lang="en-US" sz="1800" dirty="0"/>
          </a:p>
        </p:txBody>
      </p:sp>
      <p:sp>
        <p:nvSpPr>
          <p:cNvPr id="29" name="Text 19"/>
          <p:cNvSpPr/>
          <p:nvPr/>
        </p:nvSpPr>
        <p:spPr>
          <a:xfrm>
            <a:off x="3599884" y="8724900"/>
            <a:ext cx="4744016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5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نماذج مالية شاملة، وخطط عمل، وتحليل للعائد على الاستثمار.</a:t>
            </a:r>
            <a:endParaRPr lang="en-US" sz="1500" dirty="0"/>
          </a:p>
        </p:txBody>
      </p:sp>
      <p:pic>
        <p:nvPicPr>
          <p:cNvPr id="30" name="Image 8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6725900" y="9277350"/>
            <a:ext cx="419100" cy="419100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11588710" y="9277350"/>
            <a:ext cx="494669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الاستشارات المالية للإدارة التنفيذية</a:t>
            </a:r>
            <a:endParaRPr lang="en-US" sz="1800" dirty="0"/>
          </a:p>
        </p:txBody>
      </p:sp>
      <p:sp>
        <p:nvSpPr>
          <p:cNvPr id="32" name="Text 21"/>
          <p:cNvSpPr/>
          <p:nvPr/>
        </p:nvSpPr>
        <p:spPr>
          <a:xfrm>
            <a:off x="11588710" y="9696450"/>
            <a:ext cx="494669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5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إعداد الموازنات، ومتابعة التدفقات النقدية، ودعم الحوكمة المالية.</a:t>
            </a:r>
            <a:endParaRPr lang="en-US" sz="1500" dirty="0"/>
          </a:p>
        </p:txBody>
      </p:sp>
      <p:pic>
        <p:nvPicPr>
          <p:cNvPr id="33" name="Image 9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534400" y="9277350"/>
            <a:ext cx="419100" cy="419100"/>
          </a:xfrm>
          <a:prstGeom prst="rect">
            <a:avLst/>
          </a:prstGeom>
        </p:spPr>
      </p:pic>
      <p:sp>
        <p:nvSpPr>
          <p:cNvPr id="34" name="Text 22"/>
          <p:cNvSpPr/>
          <p:nvPr/>
        </p:nvSpPr>
        <p:spPr>
          <a:xfrm>
            <a:off x="2179856" y="9277350"/>
            <a:ext cx="616404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24382B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الضرائب وضريبة القيمة المضافة للمجموعة</a:t>
            </a:r>
            <a:endParaRPr lang="en-US" sz="1800" dirty="0"/>
          </a:p>
        </p:txBody>
      </p:sp>
      <p:sp>
        <p:nvSpPr>
          <p:cNvPr id="35" name="Text 23"/>
          <p:cNvSpPr/>
          <p:nvPr/>
        </p:nvSpPr>
        <p:spPr>
          <a:xfrm>
            <a:off x="2179856" y="9696450"/>
            <a:ext cx="6164044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500" dirty="0">
                <a:solidFill>
                  <a:srgbClr val="57625A"/>
                </a:solidFill>
                <a:latin typeface="IBM Plex Sans Arabic" pitchFamily="34" charset="0"/>
                <a:ea typeface="IBM Plex Sans Arabic" pitchFamily="34" charset="-122"/>
                <a:cs typeface="IBM Plex Sans Arabic" pitchFamily="34" charset="-120"/>
              </a:rPr>
              <a:t>الرسوم بين الشركات، ومعالجات ضريبة القيمة المضافة، وتقليل المخاطر الضريبية.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1664</Words>
  <Application>Microsoft Office PowerPoint</Application>
  <PresentationFormat>مخصص</PresentationFormat>
  <Paragraphs>273</Paragraphs>
  <Slides>29</Slides>
  <Notes>29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4" baseType="lpstr">
      <vt:lpstr>IBM Plex Sans Arabic</vt:lpstr>
      <vt:lpstr>Arial</vt:lpstr>
      <vt:lpstr>Calibri</vt:lpstr>
      <vt:lpstr>Aptos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Ahmed Rabea</cp:lastModifiedBy>
  <cp:revision>3</cp:revision>
  <dcterms:created xsi:type="dcterms:W3CDTF">2026-07-08T06:19:51Z</dcterms:created>
  <dcterms:modified xsi:type="dcterms:W3CDTF">2026-07-08T09:01:01Z</dcterms:modified>
</cp:coreProperties>
</file>